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Anton"/>
      <p:regular r:id="rId73"/>
    </p:embeddedFont>
    <p:embeddedFont>
      <p:font typeface="Lato"/>
      <p:regular r:id="rId74"/>
      <p:bold r:id="rId75"/>
      <p:italic r:id="rId76"/>
      <p:boldItalic r:id="rId77"/>
    </p:embeddedFont>
    <p:embeddedFont>
      <p:font typeface="Didact Gothic"/>
      <p:regular r:id="rId78"/>
    </p:embeddedFont>
    <p:embeddedFont>
      <p:font typeface="Helvetica Neue"/>
      <p:regular r:id="rId79"/>
      <p:bold r:id="rId80"/>
      <p:italic r:id="rId81"/>
      <p:boldItalic r:id="rId82"/>
    </p:embeddedFont>
    <p:embeddedFont>
      <p:font typeface="Helvetica Neue Light"/>
      <p:regular r:id="rId83"/>
      <p:bold r:id="rId84"/>
      <p:italic r:id="rId85"/>
      <p:boldItalic r:id="rId86"/>
    </p:embeddedFont>
    <p:embeddedFont>
      <p:font typeface="Comfortaa"/>
      <p:regular r:id="rId87"/>
      <p:bold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0CA2A7-EF39-4529-B8B1-F3757624AFD6}">
  <a:tblStyle styleId="{790CA2A7-EF39-4529-B8B1-F3757624AFD6}"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60500A3-F7FB-49E7-8A71-2694BBAFBDF6}"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36.xml"/><Relationship Id="rId86" Type="http://schemas.openxmlformats.org/officeDocument/2006/relationships/font" Target="fonts/HelveticaNeueLight-boldItalic.fntdata"/><Relationship Id="rId41" Type="http://schemas.openxmlformats.org/officeDocument/2006/relationships/slide" Target="slides/slide35.xml"/><Relationship Id="rId85" Type="http://schemas.openxmlformats.org/officeDocument/2006/relationships/font" Target="fonts/HelveticaNeueLight-italic.fntdata"/><Relationship Id="rId44" Type="http://schemas.openxmlformats.org/officeDocument/2006/relationships/slide" Target="slides/slide38.xml"/><Relationship Id="rId88" Type="http://schemas.openxmlformats.org/officeDocument/2006/relationships/font" Target="fonts/Comfortaa-bold.fntdata"/><Relationship Id="rId43" Type="http://schemas.openxmlformats.org/officeDocument/2006/relationships/slide" Target="slides/slide37.xml"/><Relationship Id="rId87" Type="http://schemas.openxmlformats.org/officeDocument/2006/relationships/font" Target="fonts/Comfortaa-regular.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bold.fntdata"/><Relationship Id="rId82" Type="http://schemas.openxmlformats.org/officeDocument/2006/relationships/font" Target="fonts/HelveticaNeue-boldItalic.fntdata"/><Relationship Id="rId81"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nton-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Lato-bold.fntdata"/><Relationship Id="rId30" Type="http://schemas.openxmlformats.org/officeDocument/2006/relationships/slide" Target="slides/slide24.xml"/><Relationship Id="rId74" Type="http://schemas.openxmlformats.org/officeDocument/2006/relationships/font" Target="fonts/Lato-regular.fntdata"/><Relationship Id="rId33" Type="http://schemas.openxmlformats.org/officeDocument/2006/relationships/slide" Target="slides/slide27.xml"/><Relationship Id="rId77" Type="http://schemas.openxmlformats.org/officeDocument/2006/relationships/font" Target="fonts/Lato-boldItalic.fntdata"/><Relationship Id="rId32" Type="http://schemas.openxmlformats.org/officeDocument/2006/relationships/slide" Target="slides/slide26.xml"/><Relationship Id="rId76" Type="http://schemas.openxmlformats.org/officeDocument/2006/relationships/font" Target="fonts/Lato-italic.fntdata"/><Relationship Id="rId35" Type="http://schemas.openxmlformats.org/officeDocument/2006/relationships/slide" Target="slides/slide29.xml"/><Relationship Id="rId79" Type="http://schemas.openxmlformats.org/officeDocument/2006/relationships/font" Target="fonts/HelveticaNeue-regular.fntdata"/><Relationship Id="rId34" Type="http://schemas.openxmlformats.org/officeDocument/2006/relationships/slide" Target="slides/slide28.xml"/><Relationship Id="rId78" Type="http://schemas.openxmlformats.org/officeDocument/2006/relationships/font" Target="fonts/DidactGothic-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4819f06c8_4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a4819f06c8_4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4819f06c8_4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a4819f06c8_4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4819f06c8_4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a4819f06c8_4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0116bd3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0116bd3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3b73197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3b73197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Los modelos para el desarrollo web han evolucionado mucho en la última década, existen multitud de aplicaciones, frameworks, librerías, arquitecturas y sistemas de publicación en diferentes versiones que a su vez reciben cambios o mejoran con el tiempo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4819f06c8_4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a4819f06c8_4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76513863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76513863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4e826217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4e826217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335e1e1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a335e1e11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335e1e11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a335e1e112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4285470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4285470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d5a061b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d5a061bc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3b731973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3b731973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63b731973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3b731973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4e82621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74e826217b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63b7319736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3b7319736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4e826217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4e826217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63b731973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3b731973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4e826217b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4e826217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63b731973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3b731973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335e1e11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a335e1e112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4819f06c8_4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a4819f06c8_4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4819f06c8_4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a4819f06c8_4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4819f06c8_4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a4819f06c8_4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63b7319736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63b7319736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4e826217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4e826217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4819f06c8_4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a4819f06c8_4_6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74e826217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4e826217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4e82621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4e82621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3b7319736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3b7319736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74e826217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4e826217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4819f06c8_4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a4819f06c8_4_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74e826217b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4e826217b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4819f06c8_4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a4819f06c8_4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63b7319736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63b7319736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84285470e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4285470e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4285470e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4285470e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63b7319736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3b7319736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74e826217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74e826217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n-GB"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n-GB"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3b7319736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3b7319736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335e1e112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a335e1e112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a4819f06c8_4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a4819f06c8_4_7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63b7319736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63b7319736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63b7319736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63b7319736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4819f06c8_4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a4819f06c8_4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74e826217b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74e826217b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63b7319736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63b7319736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4e826217b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4e826217b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335e1e112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a335e1e112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63b7319736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3b7319736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74e826217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74e826217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63b7319736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63b7319736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63b7319736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63b7319736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63b7319736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63b7319736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Didact Gothic"/>
              <a:ea typeface="Didact Gothic"/>
              <a:cs typeface="Didact Gothic"/>
              <a:sym typeface="Didact Gothic"/>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335e1e112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a335e1e112_1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d5a061bc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ad5a061bcf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4819f06c8_4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a4819f06c8_4_8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a4819f06c8_4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a4819f06c8_4_8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a335e1e112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a335e1e112_1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Material Ampliado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a335e1e112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a335e1e112_1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que los estudiantes puedan explorar en sus casas los recursos vistos en clase: libros, artículos, herramientas, websites, videos (ajenos a Coder)</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Enviar el contenido a integrar a </a:t>
            </a:r>
            <a:r>
              <a:rPr lang="en-GB" u="sng">
                <a:solidFill>
                  <a:schemeClr val="hlink"/>
                </a:solidFill>
                <a:hlinkClick r:id="rId2"/>
              </a:rPr>
              <a:t>contenidos@coderhouse.com</a:t>
            </a:r>
            <a:r>
              <a:rPr lang="en-GB">
                <a:solidFill>
                  <a:schemeClr val="dk1"/>
                </a:solidFill>
              </a:rPr>
              <a:t> para que lo podamos incluir en el Repositorio.</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4819f06c8_4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a4819f06c8_4_9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4819f06c8_4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a4819f06c8_4_9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4819f06c8_4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a4819f06c8_4_9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4819f06c8_4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a4819f06c8_4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335e1e112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a335e1e112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e9bf4a1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ae9bf4a1f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docs.google.com/document/d/1NIPra3pMPxplkSugb9yJH8_NCNx-8AUkSDfqWWAaVBE/edit?usp=sharing" TargetMode="External"/><Relationship Id="rId4" Type="http://schemas.openxmlformats.org/officeDocument/2006/relationships/image" Target="../media/image9.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2.jpg"/><Relationship Id="rId5" Type="http://schemas.openxmlformats.org/officeDocument/2006/relationships/image" Target="../media/image72.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7.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hyperlink" Target="https://plataforma.coderhouse.com/video-tutoriales"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v4-alpha.getbootstrap.com/getting-started/browsers-devices/" TargetMode="External"/><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hyperlink" Target="https://codepen.io/anon/pen/BYyGKd/" TargetMode="External"/><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31.jpg"/><Relationship Id="rId5" Type="http://schemas.openxmlformats.org/officeDocument/2006/relationships/hyperlink" Target="https://getbootstrap.com/docs/4.0/getting-started/downloa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35.gif"/><Relationship Id="rId5" Type="http://schemas.openxmlformats.org/officeDocument/2006/relationships/image" Target="../media/image39.png"/><Relationship Id="rId6"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4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hyperlink" Target="http://getbootstrap.com/css/#type" TargetMode="External"/><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7.png"/><Relationship Id="rId4" Type="http://schemas.openxmlformats.org/officeDocument/2006/relationships/image" Target="../media/image66.png"/><Relationship Id="rId5"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7.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58.png"/><Relationship Id="rId5" Type="http://schemas.openxmlformats.org/officeDocument/2006/relationships/image" Target="../media/image67.png"/><Relationship Id="rId6"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3.pn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7.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7.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7.png"/><Relationship Id="rId4" Type="http://schemas.openxmlformats.org/officeDocument/2006/relationships/image" Target="../media/image60.png"/><Relationship Id="rId5" Type="http://schemas.openxmlformats.org/officeDocument/2006/relationships/hyperlink" Target="https://www.w3schools.com/bootstrap4/bootstrap_button_groups.asp"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7.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3.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3.png"/><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w3schools.com/bootstrap4/default.asp" TargetMode="External"/><Relationship Id="rId4" Type="http://schemas.openxmlformats.org/officeDocument/2006/relationships/image" Target="../media/image13.png"/><Relationship Id="rId5" Type="http://schemas.openxmlformats.org/officeDocument/2006/relationships/image" Target="../media/image61.png"/><Relationship Id="rId6"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4.pn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4.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2" name="Shape 232"/>
        <p:cNvGrpSpPr/>
        <p:nvPr/>
      </p:nvGrpSpPr>
      <p:grpSpPr>
        <a:xfrm>
          <a:off x="0" y="0"/>
          <a:ext cx="0" cy="0"/>
          <a:chOff x="0" y="0"/>
          <a:chExt cx="0" cy="0"/>
        </a:xfrm>
      </p:grpSpPr>
      <p:sp>
        <p:nvSpPr>
          <p:cNvPr id="233" name="Google Shape;233;p34"/>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34" name="Google Shape;234;p34"/>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35" name="Google Shape;235;p34"/>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LIBRERÍAS Y FRAMEWORKS</a:t>
            </a:r>
            <a:endParaRPr i="1" sz="3600">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4" name="Shape 244"/>
        <p:cNvGrpSpPr/>
        <p:nvPr/>
      </p:nvGrpSpPr>
      <p:grpSpPr>
        <a:xfrm>
          <a:off x="0" y="0"/>
          <a:ext cx="0" cy="0"/>
          <a:chOff x="0" y="0"/>
          <a:chExt cx="0" cy="0"/>
        </a:xfrm>
      </p:grpSpPr>
      <p:sp>
        <p:nvSpPr>
          <p:cNvPr id="245" name="Google Shape;245;p36"/>
          <p:cNvSpPr/>
          <p:nvPr/>
        </p:nvSpPr>
        <p:spPr>
          <a:xfrm>
            <a:off x="0" y="0"/>
            <a:ext cx="43794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7" name="Google Shape;247;p36"/>
          <p:cNvSpPr txBox="1"/>
          <p:nvPr/>
        </p:nvSpPr>
        <p:spPr>
          <a:xfrm>
            <a:off x="4807075" y="1318763"/>
            <a:ext cx="3970200" cy="16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Es una </a:t>
            </a:r>
            <a:r>
              <a:rPr lang="en-GB" sz="2000">
                <a:solidFill>
                  <a:schemeClr val="dk1"/>
                </a:solidFill>
                <a:highlight>
                  <a:srgbClr val="E0FF00"/>
                </a:highlight>
                <a:latin typeface="Helvetica Neue Light"/>
                <a:ea typeface="Helvetica Neue Light"/>
                <a:cs typeface="Helvetica Neue Light"/>
                <a:sym typeface="Helvetica Neue Light"/>
              </a:rPr>
              <a:t>colección de elementos</a:t>
            </a:r>
            <a:r>
              <a:rPr lang="en-GB" sz="2000">
                <a:solidFill>
                  <a:schemeClr val="dk1"/>
                </a:solidFill>
                <a:latin typeface="Helvetica Neue Light"/>
                <a:ea typeface="Helvetica Neue Light"/>
                <a:cs typeface="Helvetica Neue Light"/>
                <a:sym typeface="Helvetica Neue Light"/>
              </a:rPr>
              <a:t>, un </a:t>
            </a:r>
            <a:r>
              <a:rPr lang="en-GB" sz="2000">
                <a:solidFill>
                  <a:schemeClr val="dk1"/>
                </a:solidFill>
                <a:highlight>
                  <a:srgbClr val="E0FF00"/>
                </a:highlight>
                <a:latin typeface="Helvetica Neue Light"/>
                <a:ea typeface="Helvetica Neue Light"/>
                <a:cs typeface="Helvetica Neue Light"/>
                <a:sym typeface="Helvetica Neue Light"/>
              </a:rPr>
              <a:t>conjunto de rutinas</a:t>
            </a:r>
            <a:r>
              <a:rPr lang="en-GB" sz="2000">
                <a:solidFill>
                  <a:schemeClr val="dk1"/>
                </a:solidFill>
                <a:latin typeface="Helvetica Neue Light"/>
                <a:ea typeface="Helvetica Neue Light"/>
                <a:cs typeface="Helvetica Neue Light"/>
                <a:sym typeface="Helvetica Neue Light"/>
              </a:rPr>
              <a:t>, en este caso </a:t>
            </a:r>
            <a:r>
              <a:rPr lang="en-GB" sz="2000">
                <a:solidFill>
                  <a:schemeClr val="dk1"/>
                </a:solidFill>
                <a:highlight>
                  <a:srgbClr val="E0FF00"/>
                </a:highlight>
                <a:latin typeface="Helvetica Neue Light"/>
                <a:ea typeface="Helvetica Neue Light"/>
                <a:cs typeface="Helvetica Neue Light"/>
                <a:sym typeface="Helvetica Neue Light"/>
              </a:rPr>
              <a:t>código</a:t>
            </a:r>
            <a:r>
              <a:rPr lang="en-GB" sz="2000">
                <a:solidFill>
                  <a:schemeClr val="dk1"/>
                </a:solidFill>
                <a:latin typeface="Helvetica Neue Light"/>
                <a:ea typeface="Helvetica Neue Light"/>
                <a:cs typeface="Helvetica Neue Light"/>
                <a:sym typeface="Helvetica Neue Light"/>
              </a:rPr>
              <a:t>, que suelen tener un propósito concreto.</a:t>
            </a:r>
            <a:endParaRPr sz="2000">
              <a:solidFill>
                <a:schemeClr val="dk1"/>
              </a:solidFill>
              <a:latin typeface="Helvetica Neue Light"/>
              <a:ea typeface="Helvetica Neue Light"/>
              <a:cs typeface="Helvetica Neue Light"/>
              <a:sym typeface="Helvetica Neue Light"/>
            </a:endParaRPr>
          </a:p>
        </p:txBody>
      </p:sp>
      <p:sp>
        <p:nvSpPr>
          <p:cNvPr id="248" name="Google Shape;248;p36"/>
          <p:cNvSpPr txBox="1"/>
          <p:nvPr/>
        </p:nvSpPr>
        <p:spPr>
          <a:xfrm>
            <a:off x="4418450" y="42888"/>
            <a:ext cx="46659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300">
                <a:solidFill>
                  <a:schemeClr val="dk1"/>
                </a:solidFill>
                <a:latin typeface="Anton"/>
                <a:ea typeface="Anton"/>
                <a:cs typeface="Anton"/>
                <a:sym typeface="Anton"/>
              </a:rPr>
              <a:t>LIBRERÍA</a:t>
            </a:r>
            <a:endParaRPr i="1" sz="4300">
              <a:latin typeface="Anton"/>
              <a:ea typeface="Anton"/>
              <a:cs typeface="Anton"/>
              <a:sym typeface="Anton"/>
            </a:endParaRPr>
          </a:p>
        </p:txBody>
      </p:sp>
      <p:pic>
        <p:nvPicPr>
          <p:cNvPr id="249" name="Google Shape;249;p36"/>
          <p:cNvPicPr preferRelativeResize="0"/>
          <p:nvPr/>
        </p:nvPicPr>
        <p:blipFill rotWithShape="1">
          <a:blip r:embed="rId4">
            <a:alphaModFix/>
          </a:blip>
          <a:srcRect b="36815" l="15534" r="11430" t="24622"/>
          <a:stretch/>
        </p:blipFill>
        <p:spPr>
          <a:xfrm>
            <a:off x="488375" y="1917150"/>
            <a:ext cx="3260749" cy="897900"/>
          </a:xfrm>
          <a:prstGeom prst="rect">
            <a:avLst/>
          </a:prstGeom>
          <a:noFill/>
          <a:ln>
            <a:noFill/>
          </a:ln>
        </p:spPr>
      </p:pic>
      <p:pic>
        <p:nvPicPr>
          <p:cNvPr id="250" name="Google Shape;250;p36"/>
          <p:cNvPicPr preferRelativeResize="0"/>
          <p:nvPr/>
        </p:nvPicPr>
        <p:blipFill>
          <a:blip r:embed="rId5">
            <a:alphaModFix/>
          </a:blip>
          <a:stretch>
            <a:fillRect/>
          </a:stretch>
        </p:blipFill>
        <p:spPr>
          <a:xfrm>
            <a:off x="349600" y="3443802"/>
            <a:ext cx="3758194" cy="808851"/>
          </a:xfrm>
          <a:prstGeom prst="rect">
            <a:avLst/>
          </a:prstGeom>
          <a:noFill/>
          <a:ln>
            <a:noFill/>
          </a:ln>
        </p:spPr>
      </p:pic>
      <p:pic>
        <p:nvPicPr>
          <p:cNvPr id="251" name="Google Shape;251;p36"/>
          <p:cNvPicPr preferRelativeResize="0"/>
          <p:nvPr/>
        </p:nvPicPr>
        <p:blipFill rotWithShape="1">
          <a:blip r:embed="rId6">
            <a:alphaModFix/>
          </a:blip>
          <a:srcRect b="18800" l="0" r="0" t="27019"/>
          <a:stretch/>
        </p:blipFill>
        <p:spPr>
          <a:xfrm>
            <a:off x="716800" y="456425"/>
            <a:ext cx="2762250" cy="89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5" name="Shape 255"/>
        <p:cNvGrpSpPr/>
        <p:nvPr/>
      </p:nvGrpSpPr>
      <p:grpSpPr>
        <a:xfrm>
          <a:off x="0" y="0"/>
          <a:ext cx="0" cy="0"/>
          <a:chOff x="0" y="0"/>
          <a:chExt cx="0" cy="0"/>
        </a:xfrm>
      </p:grpSpPr>
      <p:pic>
        <p:nvPicPr>
          <p:cNvPr id="256" name="Google Shape;256;p37"/>
          <p:cNvPicPr preferRelativeResize="0"/>
          <p:nvPr/>
        </p:nvPicPr>
        <p:blipFill rotWithShape="1">
          <a:blip r:embed="rId3">
            <a:alphaModFix/>
          </a:blip>
          <a:srcRect b="29895" l="0" r="0" t="19691"/>
          <a:stretch/>
        </p:blipFill>
        <p:spPr>
          <a:xfrm>
            <a:off x="0" y="2397984"/>
            <a:ext cx="9144000" cy="2593115"/>
          </a:xfrm>
          <a:prstGeom prst="rect">
            <a:avLst/>
          </a:prstGeom>
          <a:noFill/>
          <a:ln>
            <a:noFill/>
          </a:ln>
        </p:spPr>
      </p:pic>
      <p:sp>
        <p:nvSpPr>
          <p:cNvPr id="257" name="Google Shape;257;p37"/>
          <p:cNvSpPr txBox="1"/>
          <p:nvPr/>
        </p:nvSpPr>
        <p:spPr>
          <a:xfrm>
            <a:off x="671400" y="1078950"/>
            <a:ext cx="7801200" cy="149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latin typeface="Helvetica Neue Light"/>
                <a:ea typeface="Helvetica Neue Light"/>
                <a:cs typeface="Helvetica Neue Light"/>
                <a:sym typeface="Helvetica Neue Light"/>
              </a:rPr>
              <a:t>Es prácticamente lo que el nombre indica: </a:t>
            </a:r>
            <a:r>
              <a:rPr lang="en-GB" sz="2000">
                <a:solidFill>
                  <a:schemeClr val="dk1"/>
                </a:solidFill>
                <a:highlight>
                  <a:srgbClr val="E0FF00"/>
                </a:highlight>
                <a:latin typeface="Helvetica Neue Light"/>
                <a:ea typeface="Helvetica Neue Light"/>
                <a:cs typeface="Helvetica Neue Light"/>
                <a:sym typeface="Helvetica Neue Light"/>
              </a:rPr>
              <a:t>un marco de trabajo</a:t>
            </a:r>
            <a:r>
              <a:rPr lang="en-GB" sz="2000">
                <a:solidFill>
                  <a:schemeClr val="dk1"/>
                </a:solidFill>
                <a:latin typeface="Helvetica Neue Light"/>
                <a:ea typeface="Helvetica Neue Light"/>
                <a:cs typeface="Helvetica Neue Light"/>
                <a:sym typeface="Helvetica Neue Light"/>
              </a:rPr>
              <a:t>. Se trata de un </a:t>
            </a:r>
            <a:r>
              <a:rPr lang="en-GB" sz="2000">
                <a:solidFill>
                  <a:schemeClr val="dk1"/>
                </a:solidFill>
                <a:highlight>
                  <a:srgbClr val="E0FF00"/>
                </a:highlight>
                <a:latin typeface="Helvetica Neue Light"/>
                <a:ea typeface="Helvetica Neue Light"/>
                <a:cs typeface="Helvetica Neue Light"/>
                <a:sym typeface="Helvetica Neue Light"/>
              </a:rPr>
              <a:t>conjunto de herramientas y código</a:t>
            </a:r>
            <a:r>
              <a:rPr lang="en-GB" sz="2000">
                <a:solidFill>
                  <a:schemeClr val="dk1"/>
                </a:solidFill>
                <a:latin typeface="Helvetica Neue Light"/>
                <a:ea typeface="Helvetica Neue Light"/>
                <a:cs typeface="Helvetica Neue Light"/>
                <a:sym typeface="Helvetica Neue Light"/>
              </a:rPr>
              <a:t>, para trabajar de acuerdo a una metodología, utilizando determinados patrones.</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latin typeface="Helvetica Neue Light"/>
              <a:ea typeface="Helvetica Neue Light"/>
              <a:cs typeface="Helvetica Neue Light"/>
              <a:sym typeface="Helvetica Neue Light"/>
            </a:endParaRPr>
          </a:p>
        </p:txBody>
      </p:sp>
      <p:pic>
        <p:nvPicPr>
          <p:cNvPr id="258" name="Google Shape;258;p37"/>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259" name="Google Shape;259;p37"/>
          <p:cNvSpPr txBox="1"/>
          <p:nvPr/>
        </p:nvSpPr>
        <p:spPr>
          <a:xfrm>
            <a:off x="1036875" y="369450"/>
            <a:ext cx="67125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FRAMEWORK</a:t>
            </a:r>
            <a:endParaRPr i="1" sz="36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3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BOOTSTRAP</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0" name="Google Shape;270;p39"/>
          <p:cNvPicPr preferRelativeResize="0"/>
          <p:nvPr/>
        </p:nvPicPr>
        <p:blipFill>
          <a:blip r:embed="rId4">
            <a:alphaModFix/>
          </a:blip>
          <a:stretch>
            <a:fillRect/>
          </a:stretch>
        </p:blipFill>
        <p:spPr>
          <a:xfrm>
            <a:off x="1207575" y="1468638"/>
            <a:ext cx="6360350" cy="2704732"/>
          </a:xfrm>
          <a:prstGeom prst="rect">
            <a:avLst/>
          </a:prstGeom>
          <a:noFill/>
          <a:ln>
            <a:noFill/>
          </a:ln>
        </p:spPr>
      </p:pic>
      <p:sp>
        <p:nvSpPr>
          <p:cNvPr id="271" name="Google Shape;271;p39"/>
          <p:cNvSpPr txBox="1"/>
          <p:nvPr/>
        </p:nvSpPr>
        <p:spPr>
          <a:xfrm>
            <a:off x="2136600" y="2450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¿CÓMO FUNCIONA?</a:t>
            </a:r>
            <a:endParaRPr i="1" sz="3600">
              <a:latin typeface="Anton"/>
              <a:ea typeface="Anton"/>
              <a:cs typeface="Anton"/>
              <a:sym typeface="Anton"/>
            </a:endParaRPr>
          </a:p>
        </p:txBody>
      </p:sp>
      <p:sp>
        <p:nvSpPr>
          <p:cNvPr id="272" name="Google Shape;272;p39"/>
          <p:cNvSpPr txBox="1"/>
          <p:nvPr/>
        </p:nvSpPr>
        <p:spPr>
          <a:xfrm>
            <a:off x="3433125" y="16979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273" name="Google Shape;273;p39"/>
          <p:cNvSpPr txBox="1"/>
          <p:nvPr/>
        </p:nvSpPr>
        <p:spPr>
          <a:xfrm>
            <a:off x="1453775" y="3486375"/>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Comfortaa"/>
                <a:ea typeface="Comfortaa"/>
                <a:cs typeface="Comfortaa"/>
                <a:sym typeface="Comfortaa"/>
              </a:rPr>
              <a:t>Librería</a:t>
            </a:r>
            <a:endParaRPr b="1" sz="2100">
              <a:latin typeface="Comfortaa"/>
              <a:ea typeface="Comfortaa"/>
              <a:cs typeface="Comfortaa"/>
              <a:sym typeface="Comfortaa"/>
            </a:endParaRPr>
          </a:p>
        </p:txBody>
      </p:sp>
      <p:sp>
        <p:nvSpPr>
          <p:cNvPr id="274" name="Google Shape;274;p39"/>
          <p:cNvSpPr txBox="1"/>
          <p:nvPr/>
        </p:nvSpPr>
        <p:spPr>
          <a:xfrm>
            <a:off x="4606875" y="2731925"/>
            <a:ext cx="18504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275" name="Google Shape;275;p39"/>
          <p:cNvSpPr txBox="1"/>
          <p:nvPr/>
        </p:nvSpPr>
        <p:spPr>
          <a:xfrm>
            <a:off x="2282650" y="2540881"/>
            <a:ext cx="1710300" cy="5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
        <p:nvSpPr>
          <p:cNvPr id="276" name="Google Shape;276;p39"/>
          <p:cNvSpPr txBox="1"/>
          <p:nvPr/>
        </p:nvSpPr>
        <p:spPr>
          <a:xfrm>
            <a:off x="3901775" y="3587475"/>
            <a:ext cx="969000" cy="330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GB" sz="1500">
                <a:latin typeface="Helvetica Neue Light"/>
                <a:ea typeface="Helvetica Neue Light"/>
                <a:cs typeface="Helvetica Neue Light"/>
                <a:sym typeface="Helvetica Neue Light"/>
              </a:rPr>
              <a:t>contiene</a:t>
            </a:r>
            <a:endParaRPr sz="1500">
              <a:latin typeface="Helvetica Neue Light"/>
              <a:ea typeface="Helvetica Neue Light"/>
              <a:cs typeface="Helvetica Neue Light"/>
              <a:sym typeface="Helvetica Neue Light"/>
            </a:endParaRPr>
          </a:p>
        </p:txBody>
      </p:sp>
      <p:sp>
        <p:nvSpPr>
          <p:cNvPr id="277" name="Google Shape;277;p39"/>
          <p:cNvSpPr txBox="1"/>
          <p:nvPr/>
        </p:nvSpPr>
        <p:spPr>
          <a:xfrm>
            <a:off x="5538375" y="3564000"/>
            <a:ext cx="1923900" cy="53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83" name="Google Shape;283;p40"/>
          <p:cNvSpPr txBox="1"/>
          <p:nvPr/>
        </p:nvSpPr>
        <p:spPr>
          <a:xfrm>
            <a:off x="2136600" y="282150"/>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CONOCIENDO BOOTSTRAP</a:t>
            </a:r>
            <a:endParaRPr i="1" sz="3600">
              <a:latin typeface="Anton"/>
              <a:ea typeface="Anton"/>
              <a:cs typeface="Anton"/>
              <a:sym typeface="Anton"/>
            </a:endParaRPr>
          </a:p>
        </p:txBody>
      </p:sp>
      <p:sp>
        <p:nvSpPr>
          <p:cNvPr id="284" name="Google Shape;284;p40"/>
          <p:cNvSpPr txBox="1"/>
          <p:nvPr/>
        </p:nvSpPr>
        <p:spPr>
          <a:xfrm>
            <a:off x="4284000" y="1255175"/>
            <a:ext cx="4470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Helvetica Neue Light"/>
                <a:ea typeface="Helvetica Neue Light"/>
                <a:cs typeface="Helvetica Neue Light"/>
                <a:sym typeface="Helvetica Neue Light"/>
              </a:rPr>
              <a:t>E</a:t>
            </a:r>
            <a:r>
              <a:rPr lang="en-GB" sz="2100">
                <a:latin typeface="Helvetica Neue Light"/>
                <a:ea typeface="Helvetica Neue Light"/>
                <a:cs typeface="Helvetica Neue Light"/>
                <a:sym typeface="Helvetica Neue Light"/>
              </a:rPr>
              <a:t>s un </a:t>
            </a:r>
            <a:r>
              <a:rPr lang="en-GB" sz="2100">
                <a:highlight>
                  <a:srgbClr val="E0FF00"/>
                </a:highlight>
                <a:latin typeface="Helvetica Neue Light"/>
                <a:ea typeface="Helvetica Neue Light"/>
                <a:cs typeface="Helvetica Neue Light"/>
                <a:sym typeface="Helvetica Neue Light"/>
              </a:rPr>
              <a:t>framework</a:t>
            </a:r>
            <a:r>
              <a:rPr lang="en-GB" sz="2100">
                <a:latin typeface="Helvetica Neue Light"/>
                <a:ea typeface="Helvetica Neue Light"/>
                <a:cs typeface="Helvetica Neue Light"/>
                <a:sym typeface="Helvetica Neue Light"/>
              </a:rPr>
              <a:t> originalmente creado por Twitter, que permite crear interfaces web con CSS y JavaScript, cuya particularidad es la de adaptar la interfaz del sitio web al tamaño del dispositivo en que se visualice </a:t>
            </a:r>
            <a:r>
              <a:rPr lang="en-GB" sz="2100">
                <a:highlight>
                  <a:srgbClr val="E0FF00"/>
                </a:highlight>
                <a:latin typeface="Helvetica Neue Light"/>
                <a:ea typeface="Helvetica Neue Light"/>
                <a:cs typeface="Helvetica Neue Light"/>
                <a:sym typeface="Helvetica Neue Light"/>
              </a:rPr>
              <a:t>(es responsive).</a:t>
            </a:r>
            <a:endParaRPr sz="2100">
              <a:highlight>
                <a:srgbClr val="E0FF00"/>
              </a:highlight>
              <a:latin typeface="Helvetica Neue Light"/>
              <a:ea typeface="Helvetica Neue Light"/>
              <a:cs typeface="Helvetica Neue Light"/>
              <a:sym typeface="Helvetica Neue Light"/>
            </a:endParaRPr>
          </a:p>
        </p:txBody>
      </p:sp>
      <p:pic>
        <p:nvPicPr>
          <p:cNvPr id="285" name="Google Shape;285;p40"/>
          <p:cNvPicPr preferRelativeResize="0"/>
          <p:nvPr/>
        </p:nvPicPr>
        <p:blipFill>
          <a:blip r:embed="rId4">
            <a:alphaModFix/>
          </a:blip>
          <a:stretch>
            <a:fillRect/>
          </a:stretch>
        </p:blipFill>
        <p:spPr>
          <a:xfrm>
            <a:off x="834575" y="1251900"/>
            <a:ext cx="3079475" cy="307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89" name="Shape 289"/>
        <p:cNvGrpSpPr/>
        <p:nvPr/>
      </p:nvGrpSpPr>
      <p:grpSpPr>
        <a:xfrm>
          <a:off x="0" y="0"/>
          <a:ext cx="0" cy="0"/>
          <a:chOff x="0" y="0"/>
          <a:chExt cx="0" cy="0"/>
        </a:xfrm>
      </p:grpSpPr>
      <p:sp>
        <p:nvSpPr>
          <p:cNvPr id="290" name="Google Shape;290;p41"/>
          <p:cNvSpPr txBox="1"/>
          <p:nvPr/>
        </p:nvSpPr>
        <p:spPr>
          <a:xfrm>
            <a:off x="1256900" y="2646725"/>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La más genérica, es que permite simplificar el proceso de maquetación, sirve de guía para aplicar las buenas prácticas y los diferentes estándares. </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Es responsive, ¡te ahorras mucho trabajo!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¡Maquetar por columnas es fácil!</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Se integra muy bien con las principales librerías Javascript.</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Te permite enriquecer aún más los estilos de la web.</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91" name="Google Shape;291;p41"/>
          <p:cNvSpPr txBox="1"/>
          <p:nvPr/>
        </p:nvSpPr>
        <p:spPr>
          <a:xfrm>
            <a:off x="1214200" y="822175"/>
            <a:ext cx="47691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BOOTSTRAP: VENTAJAS</a:t>
            </a:r>
            <a:endParaRPr i="1" sz="4000">
              <a:latin typeface="Anton"/>
              <a:ea typeface="Anton"/>
              <a:cs typeface="Anton"/>
              <a:sym typeface="Anton"/>
            </a:endParaRPr>
          </a:p>
        </p:txBody>
      </p:sp>
      <p:pic>
        <p:nvPicPr>
          <p:cNvPr id="292" name="Google Shape;292;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96" name="Shape 296"/>
        <p:cNvGrpSpPr/>
        <p:nvPr/>
      </p:nvGrpSpPr>
      <p:grpSpPr>
        <a:xfrm>
          <a:off x="0" y="0"/>
          <a:ext cx="0" cy="0"/>
          <a:chOff x="0" y="0"/>
          <a:chExt cx="0" cy="0"/>
        </a:xfrm>
      </p:grpSpPr>
      <p:sp>
        <p:nvSpPr>
          <p:cNvPr id="297" name="Google Shape;297;p42"/>
          <p:cNvSpPr txBox="1"/>
          <p:nvPr/>
        </p:nvSpPr>
        <p:spPr>
          <a:xfrm>
            <a:off x="1256900" y="2646725"/>
            <a:ext cx="6672900" cy="16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Adaptación, es más complicado personalizarlo.</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Mucho CSS que no se usará.</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Mucho uso de clases.</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Añadir componentes.</a:t>
            </a:r>
            <a:endParaRPr sz="2000">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000000"/>
              </a:buClr>
              <a:buSzPts val="2000"/>
              <a:buFont typeface="Helvetica Neue Light"/>
              <a:buChar char="●"/>
            </a:pPr>
            <a:r>
              <a:rPr lang="en-GB" sz="2000">
                <a:latin typeface="Helvetica Neue Light"/>
                <a:ea typeface="Helvetica Neue Light"/>
                <a:cs typeface="Helvetica Neue Light"/>
                <a:sym typeface="Helvetica Neue Light"/>
              </a:rPr>
              <a:t>Mantenimiento, si has hecho muchos cambios.</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298" name="Google Shape;298;p42"/>
          <p:cNvSpPr txBox="1"/>
          <p:nvPr/>
        </p:nvSpPr>
        <p:spPr>
          <a:xfrm>
            <a:off x="1214200" y="822175"/>
            <a:ext cx="5532300" cy="98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BOOTSTRAP: DESVENTAJAS</a:t>
            </a:r>
            <a:endParaRPr i="1" sz="4000">
              <a:latin typeface="Anton"/>
              <a:ea typeface="Anton"/>
              <a:cs typeface="Anton"/>
              <a:sym typeface="Anton"/>
            </a:endParaRPr>
          </a:p>
        </p:txBody>
      </p:sp>
      <p:pic>
        <p:nvPicPr>
          <p:cNvPr id="299" name="Google Shape;299;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nvSpPr>
        <p:spPr>
          <a:xfrm>
            <a:off x="1404000" y="1594650"/>
            <a:ext cx="6336000" cy="19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300">
                <a:latin typeface="Helvetica Neue Light"/>
                <a:ea typeface="Helvetica Neue Light"/>
                <a:cs typeface="Helvetica Neue Light"/>
                <a:sym typeface="Helvetica Neue Light"/>
              </a:rPr>
              <a:t>Básicamente, tiene las ventajas de cualquier Framework, así como sus inconvenientes. </a:t>
            </a:r>
            <a:endParaRPr sz="2300">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2300">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2300">
                <a:latin typeface="Helvetica Neue Light"/>
                <a:ea typeface="Helvetica Neue Light"/>
                <a:cs typeface="Helvetica Neue Light"/>
                <a:sym typeface="Helvetica Neue Light"/>
              </a:rPr>
              <a:t>Si te adaptas a la forma de trabajo, y es el aspecto que buscas, </a:t>
            </a:r>
            <a:r>
              <a:rPr lang="en-GB" sz="2300">
                <a:highlight>
                  <a:srgbClr val="E0FF00"/>
                </a:highlight>
                <a:latin typeface="Helvetica Neue Light"/>
                <a:ea typeface="Helvetica Neue Light"/>
                <a:cs typeface="Helvetica Neue Light"/>
                <a:sym typeface="Helvetica Neue Light"/>
              </a:rPr>
              <a:t>es lo ideal</a:t>
            </a:r>
            <a:r>
              <a:rPr lang="en-GB" sz="2300">
                <a:latin typeface="Helvetica Neue Light"/>
                <a:ea typeface="Helvetica Neue Light"/>
                <a:cs typeface="Helvetica Neue Light"/>
                <a:sym typeface="Helvetica Neue Light"/>
              </a:rPr>
              <a:t>.</a:t>
            </a:r>
            <a:endParaRPr sz="2300">
              <a:latin typeface="Helvetica Neue Light"/>
              <a:ea typeface="Helvetica Neue Light"/>
              <a:cs typeface="Helvetica Neue Light"/>
              <a:sym typeface="Helvetica Neue Light"/>
            </a:endParaRPr>
          </a:p>
        </p:txBody>
      </p:sp>
      <p:pic>
        <p:nvPicPr>
          <p:cNvPr id="305" name="Google Shape;305;p43"/>
          <p:cNvPicPr preferRelativeResize="0"/>
          <p:nvPr/>
        </p:nvPicPr>
        <p:blipFill>
          <a:blip r:embed="rId3">
            <a:alphaModFix/>
          </a:blip>
          <a:stretch>
            <a:fillRect/>
          </a:stretch>
        </p:blipFill>
        <p:spPr>
          <a:xfrm>
            <a:off x="7446150" y="4444700"/>
            <a:ext cx="1186526" cy="330675"/>
          </a:xfrm>
          <a:prstGeom prst="rect">
            <a:avLst/>
          </a:prstGeom>
          <a:noFill/>
          <a:ln>
            <a:noFill/>
          </a:ln>
        </p:spPr>
      </p:pic>
      <p:sp>
        <p:nvSpPr>
          <p:cNvPr id="306" name="Google Shape;306;p43"/>
          <p:cNvSpPr txBox="1"/>
          <p:nvPr/>
        </p:nvSpPr>
        <p:spPr>
          <a:xfrm>
            <a:off x="2136600" y="40442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600">
                <a:solidFill>
                  <a:schemeClr val="dk1"/>
                </a:solidFill>
                <a:latin typeface="Anton"/>
                <a:ea typeface="Anton"/>
                <a:cs typeface="Anton"/>
                <a:sym typeface="Anton"/>
              </a:rPr>
              <a:t>CONOCIENDO BOOTSTRAP</a:t>
            </a:r>
            <a:endParaRPr i="1" sz="36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2" name="Google Shape;312;p44"/>
          <p:cNvSpPr txBox="1"/>
          <p:nvPr/>
        </p:nvSpPr>
        <p:spPr>
          <a:xfrm>
            <a:off x="643801" y="244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COMPATIBILIDAD DE BOOTSTRAP</a:t>
            </a:r>
            <a:endParaRPr i="1"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13" name="Google Shape;313;p44"/>
          <p:cNvSpPr txBox="1"/>
          <p:nvPr/>
        </p:nvSpPr>
        <p:spPr>
          <a:xfrm>
            <a:off x="4685300" y="1446175"/>
            <a:ext cx="41793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Nunca debes pasar por alto la </a:t>
            </a:r>
            <a:r>
              <a:rPr lang="en-GB" sz="1800">
                <a:solidFill>
                  <a:schemeClr val="dk1"/>
                </a:solidFill>
                <a:highlight>
                  <a:srgbClr val="E0FF00"/>
                </a:highlight>
                <a:latin typeface="Helvetica Neue Light"/>
                <a:ea typeface="Helvetica Neue Light"/>
                <a:cs typeface="Helvetica Neue Light"/>
                <a:sym typeface="Helvetica Neue Light"/>
              </a:rPr>
              <a:t>comprobación acerca de si la tecnología que estás aplicando es compatible </a:t>
            </a:r>
            <a:r>
              <a:rPr lang="en-GB" sz="1800">
                <a:solidFill>
                  <a:schemeClr val="dk1"/>
                </a:solidFill>
                <a:highlight>
                  <a:srgbClr val="FFFFFF"/>
                </a:highlight>
                <a:latin typeface="Helvetica Neue Light"/>
                <a:ea typeface="Helvetica Neue Light"/>
                <a:cs typeface="Helvetica Neue Light"/>
                <a:sym typeface="Helvetica Neue Light"/>
              </a:rPr>
              <a:t>con los navegadores más usados por los usuarios que visitarán tu sitio.</a:t>
            </a:r>
            <a:br>
              <a:rPr lang="en-GB" sz="1800">
                <a:solidFill>
                  <a:schemeClr val="dk1"/>
                </a:solidFill>
                <a:highlight>
                  <a:srgbClr val="FFFFFF"/>
                </a:highlight>
                <a:latin typeface="Helvetica Neue Light"/>
                <a:ea typeface="Helvetica Neue Light"/>
                <a:cs typeface="Helvetica Neue Light"/>
                <a:sym typeface="Helvetica Neue Light"/>
              </a:rPr>
            </a:br>
            <a:br>
              <a:rPr lang="en-GB" sz="1800">
                <a:solidFill>
                  <a:schemeClr val="dk1"/>
                </a:solidFill>
                <a:highlight>
                  <a:srgbClr val="FFFFFF"/>
                </a:highlight>
                <a:latin typeface="Helvetica Neue Light"/>
                <a:ea typeface="Helvetica Neue Light"/>
                <a:cs typeface="Helvetica Neue Light"/>
                <a:sym typeface="Helvetica Neue Light"/>
              </a:rPr>
            </a:br>
            <a:r>
              <a:rPr lang="en-GB" sz="1800" u="sng">
                <a:solidFill>
                  <a:schemeClr val="hlink"/>
                </a:solidFill>
                <a:highlight>
                  <a:srgbClr val="FFFFFF"/>
                </a:highlight>
                <a:latin typeface="Helvetica Neue Light"/>
                <a:ea typeface="Helvetica Neue Light"/>
                <a:cs typeface="Helvetica Neue Light"/>
                <a:sym typeface="Helvetica Neue Light"/>
                <a:hlinkClick r:id="rId4"/>
              </a:rPr>
              <a:t>Navegadores compatibles con Bootstrap</a:t>
            </a:r>
            <a:r>
              <a:rPr lang="en-GB" sz="1800">
                <a:solidFill>
                  <a:schemeClr val="dk1"/>
                </a:solidFill>
                <a:highlight>
                  <a:srgbClr val="FFFFFF"/>
                </a:highlight>
                <a:latin typeface="Helvetica Neue Light"/>
                <a:ea typeface="Helvetica Neue Light"/>
                <a:cs typeface="Helvetica Neue Light"/>
                <a:sym typeface="Helvetica Neue Light"/>
              </a:rPr>
              <a:t>.</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14" name="Google Shape;314;p44"/>
          <p:cNvPicPr preferRelativeResize="0"/>
          <p:nvPr/>
        </p:nvPicPr>
        <p:blipFill>
          <a:blip r:embed="rId5">
            <a:alphaModFix/>
          </a:blip>
          <a:stretch>
            <a:fillRect/>
          </a:stretch>
        </p:blipFill>
        <p:spPr>
          <a:xfrm>
            <a:off x="726047" y="1559725"/>
            <a:ext cx="3355753" cy="3515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0" name="Google Shape;320;p45"/>
          <p:cNvSpPr txBox="1"/>
          <p:nvPr/>
        </p:nvSpPr>
        <p:spPr>
          <a:xfrm>
            <a:off x="320550" y="200375"/>
            <a:ext cx="850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¿CÓMO SE VE UNA PÁGINA CON BOOTSTRAP?</a:t>
            </a:r>
            <a:endParaRPr i="1" sz="4000">
              <a:solidFill>
                <a:schemeClr val="dk1"/>
              </a:solidFill>
              <a:latin typeface="Anton"/>
              <a:ea typeface="Anton"/>
              <a:cs typeface="Anton"/>
              <a:sym typeface="Anton"/>
            </a:endParaRPr>
          </a:p>
        </p:txBody>
      </p:sp>
      <p:sp>
        <p:nvSpPr>
          <p:cNvPr id="321" name="Google Shape;321;p45"/>
          <p:cNvSpPr txBox="1"/>
          <p:nvPr/>
        </p:nvSpPr>
        <p:spPr>
          <a:xfrm>
            <a:off x="5061650" y="1367125"/>
            <a:ext cx="3756600" cy="313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 continuación se visualiza un archivo html en el que se utilizan diferentes elementos, con las propiedades que brinda Bootstrap.</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u="sng">
                <a:solidFill>
                  <a:srgbClr val="1155CC"/>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https://codepen.io/anon/pen/BYyGKd/</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Didact Gothic"/>
              <a:ea typeface="Didact Gothic"/>
              <a:cs typeface="Didact Gothic"/>
              <a:sym typeface="Didact Gothic"/>
            </a:endParaRPr>
          </a:p>
        </p:txBody>
      </p:sp>
      <p:pic>
        <p:nvPicPr>
          <p:cNvPr id="322" name="Google Shape;322;p45"/>
          <p:cNvPicPr preferRelativeResize="0"/>
          <p:nvPr/>
        </p:nvPicPr>
        <p:blipFill>
          <a:blip r:embed="rId5">
            <a:alphaModFix/>
          </a:blip>
          <a:stretch>
            <a:fillRect/>
          </a:stretch>
        </p:blipFill>
        <p:spPr>
          <a:xfrm>
            <a:off x="152400" y="1519515"/>
            <a:ext cx="4756849" cy="280964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6"/>
          <p:cNvPicPr preferRelativeResize="0"/>
          <p:nvPr/>
        </p:nvPicPr>
        <p:blipFill rotWithShape="1">
          <a:blip r:embed="rId3">
            <a:alphaModFix/>
          </a:blip>
          <a:srcRect b="22203" l="0" r="0" t="0"/>
          <a:stretch/>
        </p:blipFill>
        <p:spPr>
          <a:xfrm>
            <a:off x="4459675" y="76200"/>
            <a:ext cx="4649044" cy="5067300"/>
          </a:xfrm>
          <a:prstGeom prst="rect">
            <a:avLst/>
          </a:prstGeom>
          <a:noFill/>
          <a:ln>
            <a:noFill/>
          </a:ln>
        </p:spPr>
      </p:pic>
      <p:pic>
        <p:nvPicPr>
          <p:cNvPr id="328" name="Google Shape;328;p46"/>
          <p:cNvPicPr preferRelativeResize="0"/>
          <p:nvPr/>
        </p:nvPicPr>
        <p:blipFill rotWithShape="1">
          <a:blip r:embed="rId4">
            <a:alphaModFix/>
          </a:blip>
          <a:srcRect b="0" l="0" r="0" t="0"/>
          <a:stretch/>
        </p:blipFill>
        <p:spPr>
          <a:xfrm>
            <a:off x="7944000" y="4523000"/>
            <a:ext cx="990274" cy="275981"/>
          </a:xfrm>
          <a:prstGeom prst="rect">
            <a:avLst/>
          </a:prstGeom>
          <a:noFill/>
          <a:ln>
            <a:noFill/>
          </a:ln>
        </p:spPr>
      </p:pic>
      <p:sp>
        <p:nvSpPr>
          <p:cNvPr id="329" name="Google Shape;329;p46"/>
          <p:cNvSpPr txBox="1"/>
          <p:nvPr/>
        </p:nvSpPr>
        <p:spPr>
          <a:xfrm>
            <a:off x="-335425" y="1996575"/>
            <a:ext cx="4870800" cy="70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3000">
                <a:solidFill>
                  <a:schemeClr val="dk1"/>
                </a:solidFill>
                <a:latin typeface="Anton"/>
                <a:ea typeface="Anton"/>
                <a:cs typeface="Anton"/>
                <a:sym typeface="Anton"/>
              </a:rPr>
              <a:t>TEMA DE BOOTSTRAP</a:t>
            </a:r>
            <a:endParaRPr i="1" sz="3000">
              <a:latin typeface="Anton"/>
              <a:ea typeface="Anton"/>
              <a:cs typeface="Anton"/>
              <a:sym typeface="Anton"/>
            </a:endParaRPr>
          </a:p>
        </p:txBody>
      </p:sp>
      <p:cxnSp>
        <p:nvCxnSpPr>
          <p:cNvPr id="330" name="Google Shape;330;p46"/>
          <p:cNvCxnSpPr/>
          <p:nvPr/>
        </p:nvCxnSpPr>
        <p:spPr>
          <a:xfrm>
            <a:off x="313800" y="2946950"/>
            <a:ext cx="3711000" cy="138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6" name="Google Shape;336;p47"/>
          <p:cNvSpPr txBox="1"/>
          <p:nvPr/>
        </p:nvSpPr>
        <p:spPr>
          <a:xfrm>
            <a:off x="643801" y="2745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UTILIZANDO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graphicFrame>
        <p:nvGraphicFramePr>
          <p:cNvPr id="337" name="Google Shape;337;p47"/>
          <p:cNvGraphicFramePr/>
          <p:nvPr/>
        </p:nvGraphicFramePr>
        <p:xfrm>
          <a:off x="4476263" y="2781513"/>
          <a:ext cx="3000000" cy="3000000"/>
        </p:xfrm>
        <a:graphic>
          <a:graphicData uri="http://schemas.openxmlformats.org/drawingml/2006/table">
            <a:tbl>
              <a:tblPr>
                <a:noFill/>
                <a:tableStyleId>{790CA2A7-EF39-4529-B8B1-F3757624AFD6}</a:tableStyleId>
              </a:tblPr>
              <a:tblGrid>
                <a:gridCol w="3937125"/>
              </a:tblGrid>
              <a:tr h="12700">
                <a:tc>
                  <a:txBody>
                    <a:bodyPr/>
                    <a:lstStyle/>
                    <a:p>
                      <a:pPr indent="0" lvl="0" marL="0" rtl="0" algn="just">
                        <a:spcBef>
                          <a:spcPts val="0"/>
                        </a:spcBef>
                        <a:spcAft>
                          <a:spcPts val="0"/>
                        </a:spcAft>
                        <a:buNone/>
                      </a:pPr>
                      <a:r>
                        <a:rPr lang="en-GB" sz="1800">
                          <a:latin typeface="Didact Gothic"/>
                          <a:ea typeface="Didact Gothic"/>
                          <a:cs typeface="Didact Gothic"/>
                          <a:sym typeface="Didact Gothic"/>
                        </a:rPr>
                        <a:t>index.html</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css/</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    bootstrap.css</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    bootstrap-responsive.css</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js/</a:t>
                      </a:r>
                      <a:endParaRPr sz="1800">
                        <a:latin typeface="Didact Gothic"/>
                        <a:ea typeface="Didact Gothic"/>
                        <a:cs typeface="Didact Gothic"/>
                        <a:sym typeface="Didact Gothic"/>
                      </a:endParaRPr>
                    </a:p>
                    <a:p>
                      <a:pPr indent="0" lvl="0" marL="0" rtl="0" algn="just">
                        <a:spcBef>
                          <a:spcPts val="0"/>
                        </a:spcBef>
                        <a:spcAft>
                          <a:spcPts val="0"/>
                        </a:spcAft>
                        <a:buNone/>
                      </a:pPr>
                      <a:r>
                        <a:rPr lang="en-GB" sz="1800">
                          <a:latin typeface="Didact Gothic"/>
                          <a:ea typeface="Didact Gothic"/>
                          <a:cs typeface="Didact Gothic"/>
                          <a:sym typeface="Didact Gothic"/>
                        </a:rPr>
                        <a:t>    bootstrap.js</a:t>
                      </a:r>
                      <a:endParaRPr sz="1800">
                        <a:latin typeface="Didact Gothic"/>
                        <a:ea typeface="Didact Gothic"/>
                        <a:cs typeface="Didact Gothic"/>
                        <a:sym typeface="Didact Gothic"/>
                      </a:endParaRPr>
                    </a:p>
                  </a:txBody>
                  <a:tcPr marT="63500" marB="63500" marR="63500" marL="63500">
                    <a:solidFill>
                      <a:srgbClr val="EFEFEF"/>
                    </a:solidFill>
                  </a:tcPr>
                </a:tc>
              </a:tr>
            </a:tbl>
          </a:graphicData>
        </a:graphic>
      </p:graphicFrame>
      <p:sp>
        <p:nvSpPr>
          <p:cNvPr id="338" name="Google Shape;338;p47"/>
          <p:cNvSpPr txBox="1"/>
          <p:nvPr/>
        </p:nvSpPr>
        <p:spPr>
          <a:xfrm>
            <a:off x="4092975" y="1557650"/>
            <a:ext cx="4703700" cy="977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Para visualizar correctamente este archivo utilizando las clases de Bootstrap, se debe respetar la siguiente estructura de directorios:</a:t>
            </a:r>
            <a:endParaRPr sz="1800">
              <a:latin typeface="Helvetica Neue Light"/>
              <a:ea typeface="Helvetica Neue Light"/>
              <a:cs typeface="Helvetica Neue Light"/>
              <a:sym typeface="Helvetica Neue Light"/>
            </a:endParaRPr>
          </a:p>
        </p:txBody>
      </p:sp>
      <p:pic>
        <p:nvPicPr>
          <p:cNvPr id="339" name="Google Shape;339;p47"/>
          <p:cNvPicPr preferRelativeResize="0"/>
          <p:nvPr/>
        </p:nvPicPr>
        <p:blipFill rotWithShape="1">
          <a:blip r:embed="rId4">
            <a:alphaModFix/>
          </a:blip>
          <a:srcRect b="0" l="2219" r="0" t="0"/>
          <a:stretch/>
        </p:blipFill>
        <p:spPr>
          <a:xfrm>
            <a:off x="829925" y="1795250"/>
            <a:ext cx="2905900" cy="2846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5" name="Google Shape;345;p48"/>
          <p:cNvSpPr txBox="1"/>
          <p:nvPr/>
        </p:nvSpPr>
        <p:spPr>
          <a:xfrm>
            <a:off x="1975200" y="482875"/>
            <a:ext cx="5193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INSTALAR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sz="4000">
              <a:solidFill>
                <a:schemeClr val="dk1"/>
              </a:solidFill>
              <a:latin typeface="Anton"/>
              <a:ea typeface="Anton"/>
              <a:cs typeface="Anton"/>
              <a:sym typeface="Anton"/>
            </a:endParaRPr>
          </a:p>
        </p:txBody>
      </p:sp>
      <p:grpSp>
        <p:nvGrpSpPr>
          <p:cNvPr id="346" name="Google Shape;346;p48"/>
          <p:cNvGrpSpPr/>
          <p:nvPr/>
        </p:nvGrpSpPr>
        <p:grpSpPr>
          <a:xfrm>
            <a:off x="538406" y="1732666"/>
            <a:ext cx="3179426" cy="3014956"/>
            <a:chOff x="1949147" y="1325500"/>
            <a:chExt cx="3858526" cy="3665600"/>
          </a:xfrm>
        </p:grpSpPr>
        <p:pic>
          <p:nvPicPr>
            <p:cNvPr id="347" name="Google Shape;347;p48"/>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348" name="Google Shape;348;p48"/>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48"/>
          <p:cNvSpPr txBox="1"/>
          <p:nvPr/>
        </p:nvSpPr>
        <p:spPr>
          <a:xfrm>
            <a:off x="1504075" y="34108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Hay 4 Maneras</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800">
              <a:latin typeface="Helvetica Neue Light"/>
              <a:ea typeface="Helvetica Neue Light"/>
              <a:cs typeface="Helvetica Neue Light"/>
              <a:sym typeface="Helvetica Neue Light"/>
            </a:endParaRPr>
          </a:p>
        </p:txBody>
      </p:sp>
      <p:sp>
        <p:nvSpPr>
          <p:cNvPr id="350" name="Google Shape;350;p48"/>
          <p:cNvSpPr txBox="1"/>
          <p:nvPr/>
        </p:nvSpPr>
        <p:spPr>
          <a:xfrm>
            <a:off x="3882675" y="1329050"/>
            <a:ext cx="4989900" cy="3450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Font typeface="Helvetica Neue Light"/>
              <a:buAutoNum type="arabicPeriod"/>
            </a:pPr>
            <a:r>
              <a:rPr lang="en-GB" sz="1800">
                <a:highlight>
                  <a:srgbClr val="E0FF00"/>
                </a:highlight>
                <a:latin typeface="Helvetica Neue Light"/>
                <a:ea typeface="Helvetica Neue Light"/>
                <a:cs typeface="Helvetica Neue Light"/>
                <a:sym typeface="Helvetica Neue Light"/>
              </a:rPr>
              <a:t>Código compilado listo para usar para Bootstrap .</a:t>
            </a:r>
            <a:endParaRPr sz="1800">
              <a:highlight>
                <a:srgbClr val="E0FF00"/>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n-GB" sz="1800">
                <a:highlight>
                  <a:srgbClr val="FFFFFF"/>
                </a:highlight>
                <a:latin typeface="Helvetica Neue Light"/>
                <a:ea typeface="Helvetica Neue Light"/>
                <a:cs typeface="Helvetica Neue Light"/>
                <a:sym typeface="Helvetica Neue Light"/>
              </a:rPr>
              <a:t>Archivos para compilar.</a:t>
            </a:r>
            <a:endParaRPr sz="1800">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SzPts val="1900"/>
              <a:buFont typeface="Helvetica Neue Light"/>
              <a:buAutoNum type="arabicPeriod"/>
            </a:pPr>
            <a:r>
              <a:rPr lang="en-GB" sz="1800">
                <a:solidFill>
                  <a:schemeClr val="dk1"/>
                </a:solidFill>
                <a:highlight>
                  <a:srgbClr val="E0FF00"/>
                </a:highlight>
                <a:latin typeface="Helvetica Neue Light"/>
                <a:ea typeface="Helvetica Neue Light"/>
                <a:cs typeface="Helvetica Neue Light"/>
                <a:sym typeface="Helvetica Neue Light"/>
              </a:rPr>
              <a:t>BootstrapCDN (enlace directo).</a:t>
            </a:r>
            <a:endParaRPr sz="1800">
              <a:solidFill>
                <a:schemeClr val="dk1"/>
              </a:solidFill>
              <a:highlight>
                <a:srgbClr val="E0FF00"/>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SzPts val="1800"/>
              <a:buFont typeface="Helvetica Neue Light"/>
              <a:buAutoNum type="arabicPeriod"/>
            </a:pPr>
            <a:r>
              <a:rPr lang="en-GB" sz="1800">
                <a:highlight>
                  <a:srgbClr val="FFFFFF"/>
                </a:highlight>
                <a:latin typeface="Helvetica Neue Light"/>
                <a:ea typeface="Helvetica Neue Light"/>
                <a:cs typeface="Helvetica Neue Light"/>
                <a:sym typeface="Helvetica Neue Light"/>
              </a:rPr>
              <a:t>Instalando paquetes.</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highlight>
                  <a:srgbClr val="FFFFFF"/>
                </a:highlight>
                <a:latin typeface="Helvetica Neue Light"/>
                <a:ea typeface="Helvetica Neue Light"/>
                <a:cs typeface="Helvetica Neue Light"/>
                <a:sym typeface="Helvetica Neue Light"/>
              </a:rPr>
              <a:t>Vamos a usar las formas más sencillas: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highlight>
                  <a:srgbClr val="FFFFFF"/>
                </a:highlight>
                <a:latin typeface="Helvetica Neue Light"/>
                <a:ea typeface="Helvetica Neue Light"/>
                <a:cs typeface="Helvetica Neue Light"/>
                <a:sym typeface="Helvetica Neue Light"/>
              </a:rPr>
              <a:t>Descargando los archivos.</a:t>
            </a:r>
            <a:endParaRPr sz="1800">
              <a:highlight>
                <a:srgbClr val="FFFFFF"/>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rgbClr val="3CEFAB"/>
              </a:buClr>
              <a:buSzPts val="1800"/>
              <a:buFont typeface="Helvetica Neue Light"/>
              <a:buChar char="●"/>
            </a:pPr>
            <a:r>
              <a:rPr lang="en-GB" sz="1800">
                <a:highlight>
                  <a:srgbClr val="FFFFFF"/>
                </a:highlight>
                <a:latin typeface="Helvetica Neue Light"/>
                <a:ea typeface="Helvetica Neue Light"/>
                <a:cs typeface="Helvetica Neue Light"/>
                <a:sym typeface="Helvetica Neue Light"/>
              </a:rPr>
              <a:t>Con el enlace a los archivos.</a:t>
            </a:r>
            <a:endParaRPr sz="1800">
              <a:highlight>
                <a:srgbClr val="FFFFFF"/>
              </a:highlight>
              <a:latin typeface="Helvetica Neue Light"/>
              <a:ea typeface="Helvetica Neue Light"/>
              <a:cs typeface="Helvetica Neue Light"/>
              <a:sym typeface="Helvetica Neue Light"/>
            </a:endParaRPr>
          </a:p>
        </p:txBody>
      </p:sp>
      <p:sp>
        <p:nvSpPr>
          <p:cNvPr id="351" name="Google Shape;351;p48"/>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Helvetica Neue Light"/>
                <a:ea typeface="Helvetica Neue Light"/>
                <a:cs typeface="Helvetica Neue Light"/>
                <a:sym typeface="Helvetica Neue Light"/>
              </a:rPr>
              <a:t>¡</a:t>
            </a:r>
            <a:r>
              <a:rPr lang="en-GB" sz="1800" u="sng">
                <a:solidFill>
                  <a:schemeClr val="hlink"/>
                </a:solidFill>
                <a:latin typeface="Helvetica Neue Light"/>
                <a:ea typeface="Helvetica Neue Light"/>
                <a:cs typeface="Helvetica Neue Light"/>
                <a:sym typeface="Helvetica Neue Light"/>
                <a:hlinkClick r:id="rId5"/>
              </a:rPr>
              <a:t>Descargar</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7" name="Google Shape;357;p49"/>
          <p:cNvSpPr txBox="1"/>
          <p:nvPr/>
        </p:nvSpPr>
        <p:spPr>
          <a:xfrm>
            <a:off x="643801" y="-2290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INSTALANDO EL COMPILADO</a:t>
            </a:r>
            <a:endParaRPr i="1"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Forma 1</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358" name="Google Shape;358;p49"/>
          <p:cNvPicPr preferRelativeResize="0"/>
          <p:nvPr/>
        </p:nvPicPr>
        <p:blipFill rotWithShape="1">
          <a:blip r:embed="rId4">
            <a:alphaModFix/>
          </a:blip>
          <a:srcRect b="0" l="0" r="8742" t="0"/>
          <a:stretch/>
        </p:blipFill>
        <p:spPr>
          <a:xfrm>
            <a:off x="414350" y="3066100"/>
            <a:ext cx="3304600" cy="1591900"/>
          </a:xfrm>
          <a:prstGeom prst="rect">
            <a:avLst/>
          </a:prstGeom>
          <a:noFill/>
          <a:ln>
            <a:noFill/>
          </a:ln>
        </p:spPr>
      </p:pic>
      <p:pic>
        <p:nvPicPr>
          <p:cNvPr id="359" name="Google Shape;359;p49"/>
          <p:cNvPicPr preferRelativeResize="0"/>
          <p:nvPr/>
        </p:nvPicPr>
        <p:blipFill rotWithShape="1">
          <a:blip r:embed="rId5">
            <a:alphaModFix/>
          </a:blip>
          <a:srcRect b="0" l="0" r="21191" t="0"/>
          <a:stretch/>
        </p:blipFill>
        <p:spPr>
          <a:xfrm>
            <a:off x="3848600" y="3066925"/>
            <a:ext cx="2234800" cy="1509200"/>
          </a:xfrm>
          <a:prstGeom prst="rect">
            <a:avLst/>
          </a:prstGeom>
          <a:noFill/>
          <a:ln>
            <a:noFill/>
          </a:ln>
        </p:spPr>
      </p:pic>
      <p:cxnSp>
        <p:nvCxnSpPr>
          <p:cNvPr id="360" name="Google Shape;360;p49"/>
          <p:cNvCxnSpPr>
            <a:stCxn id="361" idx="6"/>
            <a:endCxn id="362" idx="2"/>
          </p:cNvCxnSpPr>
          <p:nvPr/>
        </p:nvCxnSpPr>
        <p:spPr>
          <a:xfrm>
            <a:off x="2486925" y="1737538"/>
            <a:ext cx="4578300" cy="0"/>
          </a:xfrm>
          <a:prstGeom prst="straightConnector1">
            <a:avLst/>
          </a:prstGeom>
          <a:noFill/>
          <a:ln cap="flat" cmpd="sng" w="9525">
            <a:solidFill>
              <a:srgbClr val="3DFFBC"/>
            </a:solidFill>
            <a:prstDash val="solid"/>
            <a:round/>
            <a:headEnd len="med" w="med" type="none"/>
            <a:tailEnd len="med" w="med" type="none"/>
          </a:ln>
        </p:spPr>
      </p:cxnSp>
      <p:sp>
        <p:nvSpPr>
          <p:cNvPr id="361" name="Google Shape;361;p49"/>
          <p:cNvSpPr/>
          <p:nvPr/>
        </p:nvSpPr>
        <p:spPr>
          <a:xfrm>
            <a:off x="1872825"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p:nvPr/>
        </p:nvSpPr>
        <p:spPr>
          <a:xfrm>
            <a:off x="4502530"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62" name="Google Shape;362;p49"/>
          <p:cNvSpPr/>
          <p:nvPr/>
        </p:nvSpPr>
        <p:spPr>
          <a:xfrm>
            <a:off x="7065284"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64" name="Google Shape;364;p49"/>
          <p:cNvSpPr txBox="1"/>
          <p:nvPr/>
        </p:nvSpPr>
        <p:spPr>
          <a:xfrm>
            <a:off x="1152300"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descarga el compilado.</a:t>
            </a:r>
            <a:endParaRPr sz="1800">
              <a:latin typeface="Helvetica Neue Light"/>
              <a:ea typeface="Helvetica Neue Light"/>
              <a:cs typeface="Helvetica Neue Light"/>
              <a:sym typeface="Helvetica Neue Light"/>
            </a:endParaRPr>
          </a:p>
        </p:txBody>
      </p:sp>
      <p:sp>
        <p:nvSpPr>
          <p:cNvPr id="365" name="Google Shape;365;p49"/>
          <p:cNvSpPr txBox="1"/>
          <p:nvPr/>
        </p:nvSpPr>
        <p:spPr>
          <a:xfrm>
            <a:off x="3775025" y="1963213"/>
            <a:ext cx="20691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descompila.</a:t>
            </a:r>
            <a:endParaRPr sz="1800">
              <a:latin typeface="Helvetica Neue Light"/>
              <a:ea typeface="Helvetica Neue Light"/>
              <a:cs typeface="Helvetica Neue Light"/>
              <a:sym typeface="Helvetica Neue Light"/>
            </a:endParaRPr>
          </a:p>
        </p:txBody>
      </p:sp>
      <p:sp>
        <p:nvSpPr>
          <p:cNvPr id="366" name="Google Shape;366;p49"/>
          <p:cNvSpPr txBox="1"/>
          <p:nvPr/>
        </p:nvSpPr>
        <p:spPr>
          <a:xfrm>
            <a:off x="6148925" y="1963213"/>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lleva a la carpeta del proyecto.</a:t>
            </a:r>
            <a:endParaRPr sz="1800">
              <a:latin typeface="Helvetica Neue Light"/>
              <a:ea typeface="Helvetica Neue Light"/>
              <a:cs typeface="Helvetica Neue Light"/>
              <a:sym typeface="Helvetica Neue Light"/>
            </a:endParaRPr>
          </a:p>
        </p:txBody>
      </p:sp>
      <p:sp>
        <p:nvSpPr>
          <p:cNvPr id="367" name="Google Shape;367;p49"/>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68" name="Google Shape;368;p49"/>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69" name="Google Shape;369;p49"/>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70" name="Google Shape;370;p49"/>
          <p:cNvPicPr preferRelativeResize="0"/>
          <p:nvPr/>
        </p:nvPicPr>
        <p:blipFill rotWithShape="1">
          <a:blip r:embed="rId6">
            <a:alphaModFix/>
          </a:blip>
          <a:srcRect b="22821" l="0" r="0" t="0"/>
          <a:stretch/>
        </p:blipFill>
        <p:spPr>
          <a:xfrm>
            <a:off x="6413525" y="2951525"/>
            <a:ext cx="2340925" cy="169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6" name="Google Shape;376;p50"/>
          <p:cNvSpPr txBox="1"/>
          <p:nvPr/>
        </p:nvSpPr>
        <p:spPr>
          <a:xfrm>
            <a:off x="643801" y="181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4000">
                <a:solidFill>
                  <a:schemeClr val="dk1"/>
                </a:solidFill>
                <a:latin typeface="Anton"/>
                <a:ea typeface="Anton"/>
                <a:cs typeface="Anton"/>
                <a:sym typeface="Anton"/>
              </a:rPr>
              <a:t>USANDO EL </a:t>
            </a:r>
            <a:r>
              <a:rPr lang="en-GB" sz="4000">
                <a:solidFill>
                  <a:schemeClr val="dk1"/>
                </a:solidFill>
                <a:latin typeface="Anton"/>
                <a:ea typeface="Anton"/>
                <a:cs typeface="Anton"/>
                <a:sym typeface="Anton"/>
              </a:rPr>
              <a:t>CDN </a:t>
            </a:r>
            <a:endParaRPr sz="4000">
              <a:solidFill>
                <a:schemeClr val="dk1"/>
              </a:solidFill>
              <a:latin typeface="Anton"/>
              <a:ea typeface="Anton"/>
              <a:cs typeface="Anton"/>
              <a:sym typeface="Anton"/>
            </a:endParaRPr>
          </a:p>
          <a:p>
            <a:pPr indent="0" lvl="0" marL="0" rtl="0" algn="ctr">
              <a:lnSpc>
                <a:spcPct val="100000"/>
              </a:lnSpc>
              <a:spcBef>
                <a:spcPts val="0"/>
              </a:spcBef>
              <a:spcAft>
                <a:spcPts val="0"/>
              </a:spcAft>
              <a:buClr>
                <a:schemeClr val="dk1"/>
              </a:buClr>
              <a:buSzPts val="1100"/>
              <a:buFont typeface="Arial"/>
              <a:buNone/>
            </a:pPr>
            <a:r>
              <a:rPr lang="en-GB" sz="4000">
                <a:solidFill>
                  <a:schemeClr val="dk1"/>
                </a:solidFill>
                <a:latin typeface="Anton"/>
                <a:ea typeface="Anton"/>
                <a:cs typeface="Anton"/>
                <a:sym typeface="Anton"/>
              </a:rPr>
              <a:t>Forma 2</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cxnSp>
        <p:nvCxnSpPr>
          <p:cNvPr id="377" name="Google Shape;377;p50"/>
          <p:cNvCxnSpPr>
            <a:stCxn id="378" idx="6"/>
            <a:endCxn id="379" idx="2"/>
          </p:cNvCxnSpPr>
          <p:nvPr/>
        </p:nvCxnSpPr>
        <p:spPr>
          <a:xfrm>
            <a:off x="2486925" y="1737538"/>
            <a:ext cx="4578300" cy="0"/>
          </a:xfrm>
          <a:prstGeom prst="straightConnector1">
            <a:avLst/>
          </a:prstGeom>
          <a:noFill/>
          <a:ln cap="flat" cmpd="sng" w="9525">
            <a:solidFill>
              <a:srgbClr val="3DFFBC"/>
            </a:solidFill>
            <a:prstDash val="solid"/>
            <a:round/>
            <a:headEnd len="med" w="med" type="none"/>
            <a:tailEnd len="med" w="med" type="none"/>
          </a:ln>
        </p:spPr>
      </p:cxnSp>
      <p:sp>
        <p:nvSpPr>
          <p:cNvPr id="378" name="Google Shape;378;p50"/>
          <p:cNvSpPr/>
          <p:nvPr/>
        </p:nvSpPr>
        <p:spPr>
          <a:xfrm>
            <a:off x="1872825"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0"/>
          <p:cNvSpPr/>
          <p:nvPr/>
        </p:nvSpPr>
        <p:spPr>
          <a:xfrm>
            <a:off x="4502530"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79" name="Google Shape;379;p50"/>
          <p:cNvSpPr/>
          <p:nvPr/>
        </p:nvSpPr>
        <p:spPr>
          <a:xfrm>
            <a:off x="7065284" y="1430488"/>
            <a:ext cx="614100" cy="614100"/>
          </a:xfrm>
          <a:prstGeom prst="ellipse">
            <a:avLst/>
          </a:prstGeom>
          <a:solidFill>
            <a:srgbClr val="3DF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381" name="Google Shape;381;p50"/>
          <p:cNvSpPr txBox="1"/>
          <p:nvPr/>
        </p:nvSpPr>
        <p:spPr>
          <a:xfrm>
            <a:off x="1152300" y="1848913"/>
            <a:ext cx="20691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copia el CDN.</a:t>
            </a:r>
            <a:endParaRPr sz="1800">
              <a:latin typeface="Helvetica Neue Light"/>
              <a:ea typeface="Helvetica Neue Light"/>
              <a:cs typeface="Helvetica Neue Light"/>
              <a:sym typeface="Helvetica Neue Light"/>
            </a:endParaRPr>
          </a:p>
        </p:txBody>
      </p:sp>
      <p:sp>
        <p:nvSpPr>
          <p:cNvPr id="382" name="Google Shape;382;p50"/>
          <p:cNvSpPr txBox="1"/>
          <p:nvPr/>
        </p:nvSpPr>
        <p:spPr>
          <a:xfrm>
            <a:off x="3698825" y="1848925"/>
            <a:ext cx="2473500" cy="106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Vamos al index.html</a:t>
            </a:r>
            <a:endParaRPr sz="1800">
              <a:latin typeface="Helvetica Neue Light"/>
              <a:ea typeface="Helvetica Neue Light"/>
              <a:cs typeface="Helvetica Neue Light"/>
              <a:sym typeface="Helvetica Neue Light"/>
            </a:endParaRPr>
          </a:p>
        </p:txBody>
      </p:sp>
      <p:sp>
        <p:nvSpPr>
          <p:cNvPr id="383" name="Google Shape;383;p50"/>
          <p:cNvSpPr txBox="1"/>
          <p:nvPr/>
        </p:nvSpPr>
        <p:spPr>
          <a:xfrm>
            <a:off x="6225125" y="2041250"/>
            <a:ext cx="2562600" cy="106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Se pega en el &lt;head&gt; el CDN.</a:t>
            </a:r>
            <a:endParaRPr sz="1800">
              <a:latin typeface="Helvetica Neue Light"/>
              <a:ea typeface="Helvetica Neue Light"/>
              <a:cs typeface="Helvetica Neue Light"/>
              <a:sym typeface="Helvetica Neue Light"/>
            </a:endParaRPr>
          </a:p>
        </p:txBody>
      </p:sp>
      <p:sp>
        <p:nvSpPr>
          <p:cNvPr id="384" name="Google Shape;384;p50"/>
          <p:cNvSpPr txBox="1"/>
          <p:nvPr/>
        </p:nvSpPr>
        <p:spPr>
          <a:xfrm>
            <a:off x="1986761" y="1466561"/>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385" name="Google Shape;385;p50"/>
          <p:cNvSpPr txBox="1"/>
          <p:nvPr/>
        </p:nvSpPr>
        <p:spPr>
          <a:xfrm>
            <a:off x="4640962" y="1457427"/>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386" name="Google Shape;386;p50"/>
          <p:cNvSpPr txBox="1"/>
          <p:nvPr/>
        </p:nvSpPr>
        <p:spPr>
          <a:xfrm>
            <a:off x="7198032" y="1485183"/>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387" name="Google Shape;387;p50"/>
          <p:cNvPicPr preferRelativeResize="0"/>
          <p:nvPr/>
        </p:nvPicPr>
        <p:blipFill>
          <a:blip r:embed="rId4">
            <a:alphaModFix/>
          </a:blip>
          <a:stretch>
            <a:fillRect/>
          </a:stretch>
        </p:blipFill>
        <p:spPr>
          <a:xfrm>
            <a:off x="2409450" y="2655950"/>
            <a:ext cx="4486050" cy="2243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3" name="Google Shape;393;p51"/>
          <p:cNvSpPr txBox="1"/>
          <p:nvPr/>
        </p:nvSpPr>
        <p:spPr>
          <a:xfrm>
            <a:off x="643801" y="2244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MOBILE FIRST - BOOTSTRAP</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394" name="Google Shape;394;p51"/>
          <p:cNvSpPr txBox="1"/>
          <p:nvPr/>
        </p:nvSpPr>
        <p:spPr>
          <a:xfrm>
            <a:off x="4251025" y="1531675"/>
            <a:ext cx="4617000" cy="2518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sz="1800">
                <a:latin typeface="Helvetica Neue Light"/>
                <a:ea typeface="Helvetica Neue Light"/>
                <a:cs typeface="Helvetica Neue Light"/>
                <a:sym typeface="Helvetica Neue Light"/>
              </a:rPr>
              <a:t>¿Recuerdan que vimos el tag</a:t>
            </a:r>
            <a:r>
              <a:rPr lang="en-GB" sz="1800">
                <a:latin typeface="Helvetica Neue Light"/>
                <a:ea typeface="Helvetica Neue Light"/>
                <a:cs typeface="Helvetica Neue Light"/>
                <a:sym typeface="Helvetica Neue Light"/>
              </a:rPr>
              <a:t> para que el sitio se adapte a los estilos responsivos, esencial para dispositivos móviles?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highlight>
                  <a:srgbClr val="E0FF00"/>
                </a:highlight>
                <a:latin typeface="Helvetica Neue Light"/>
                <a:ea typeface="Helvetica Neue Light"/>
                <a:cs typeface="Helvetica Neue Light"/>
                <a:sym typeface="Helvetica Neue Light"/>
              </a:rPr>
              <a:t>Para garantizar una representación adecuada, y un zoom táctil para todos los dispositivos, </a:t>
            </a:r>
            <a:r>
              <a:rPr b="1" lang="en-GB" sz="1800">
                <a:highlight>
                  <a:srgbClr val="E0FF00"/>
                </a:highlight>
                <a:latin typeface="Helvetica Neue"/>
                <a:ea typeface="Helvetica Neue"/>
                <a:cs typeface="Helvetica Neue"/>
                <a:sym typeface="Helvetica Neue"/>
              </a:rPr>
              <a:t>n</a:t>
            </a:r>
            <a:r>
              <a:rPr b="1" lang="en-GB" sz="1800">
                <a:highlight>
                  <a:srgbClr val="E0FF00"/>
                </a:highlight>
                <a:latin typeface="Helvetica Neue"/>
                <a:ea typeface="Helvetica Neue"/>
                <a:cs typeface="Helvetica Neue"/>
                <a:sym typeface="Helvetica Neue"/>
              </a:rPr>
              <a:t>o olvides agregar el viewport.</a:t>
            </a:r>
            <a:endParaRPr b="1" sz="1800">
              <a:highlight>
                <a:srgbClr val="E0FF00"/>
              </a:highlight>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sz="1800">
              <a:latin typeface="Didact Gothic"/>
              <a:ea typeface="Didact Gothic"/>
              <a:cs typeface="Didact Gothic"/>
              <a:sym typeface="Didact Gothic"/>
            </a:endParaRPr>
          </a:p>
        </p:txBody>
      </p:sp>
      <p:sp>
        <p:nvSpPr>
          <p:cNvPr id="395" name="Google Shape;395;p51"/>
          <p:cNvSpPr txBox="1"/>
          <p:nvPr/>
        </p:nvSpPr>
        <p:spPr>
          <a:xfrm>
            <a:off x="841725" y="4236925"/>
            <a:ext cx="7016700" cy="4227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&lt;</a:t>
            </a:r>
            <a:r>
              <a:rPr lang="en-GB" sz="1800">
                <a:solidFill>
                  <a:srgbClr val="A52A2A"/>
                </a:solidFill>
                <a:latin typeface="Didact Gothic"/>
                <a:ea typeface="Didact Gothic"/>
                <a:cs typeface="Didact Gothic"/>
                <a:sym typeface="Didact Gothic"/>
              </a:rPr>
              <a:t>meta</a:t>
            </a:r>
            <a:r>
              <a:rPr lang="en-GB" sz="1800">
                <a:solidFill>
                  <a:srgbClr val="FF0000"/>
                </a:solidFill>
                <a:latin typeface="Didact Gothic"/>
                <a:ea typeface="Didact Gothic"/>
                <a:cs typeface="Didact Gothic"/>
                <a:sym typeface="Didact Gothic"/>
              </a:rPr>
              <a:t> name</a:t>
            </a:r>
            <a:r>
              <a:rPr lang="en-GB" sz="1800">
                <a:solidFill>
                  <a:srgbClr val="0000CD"/>
                </a:solidFill>
                <a:latin typeface="Didact Gothic"/>
                <a:ea typeface="Didact Gothic"/>
                <a:cs typeface="Didact Gothic"/>
                <a:sym typeface="Didact Gothic"/>
              </a:rPr>
              <a:t>="viewport"</a:t>
            </a:r>
            <a:r>
              <a:rPr lang="en-GB" sz="1800">
                <a:solidFill>
                  <a:srgbClr val="FF0000"/>
                </a:solidFill>
                <a:latin typeface="Didact Gothic"/>
                <a:ea typeface="Didact Gothic"/>
                <a:cs typeface="Didact Gothic"/>
                <a:sym typeface="Didact Gothic"/>
              </a:rPr>
              <a:t> content</a:t>
            </a:r>
            <a:r>
              <a:rPr lang="en-GB"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396" name="Google Shape;396;p51"/>
          <p:cNvPicPr preferRelativeResize="0"/>
          <p:nvPr/>
        </p:nvPicPr>
        <p:blipFill>
          <a:blip r:embed="rId4">
            <a:alphaModFix/>
          </a:blip>
          <a:stretch>
            <a:fillRect/>
          </a:stretch>
        </p:blipFill>
        <p:spPr>
          <a:xfrm>
            <a:off x="304800" y="1519515"/>
            <a:ext cx="3946224" cy="24269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00" name="Shape 400"/>
        <p:cNvGrpSpPr/>
        <p:nvPr/>
      </p:nvGrpSpPr>
      <p:grpSpPr>
        <a:xfrm>
          <a:off x="0" y="0"/>
          <a:ext cx="0" cy="0"/>
          <a:chOff x="0" y="0"/>
          <a:chExt cx="0" cy="0"/>
        </a:xfrm>
      </p:grpSpPr>
      <p:pic>
        <p:nvPicPr>
          <p:cNvPr id="401" name="Google Shape;401;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02" name="Google Shape;402;p52"/>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403" name="Google Shape;403;p52"/>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53"/>
          <p:cNvSpPr txBox="1"/>
          <p:nvPr/>
        </p:nvSpPr>
        <p:spPr>
          <a:xfrm>
            <a:off x="1926300" y="1663325"/>
            <a:ext cx="5291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ESTRUCTURA DE BOOTSTRAP</a:t>
            </a:r>
            <a:endParaRPr i="1" sz="3600">
              <a:solidFill>
                <a:srgbClr val="E0FF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1752750" y="2046125"/>
            <a:ext cx="5638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FRAMEWORKS CSS + BOOTSTRAP</a:t>
            </a:r>
            <a:endParaRPr b="0" i="1" sz="3600" u="none" cap="none" strike="noStrike">
              <a:solidFill>
                <a:srgbClr val="121212"/>
              </a:solidFill>
              <a:latin typeface="Anton"/>
              <a:ea typeface="Anton"/>
              <a:cs typeface="Anton"/>
              <a:sym typeface="Anton"/>
            </a:endParaRPr>
          </a:p>
        </p:txBody>
      </p:sp>
      <p:sp>
        <p:nvSpPr>
          <p:cNvPr id="114" name="Google Shape;114;p27"/>
          <p:cNvSpPr txBox="1"/>
          <p:nvPr/>
        </p:nvSpPr>
        <p:spPr>
          <a:xfrm>
            <a:off x="2067900" y="1623925"/>
            <a:ext cx="50082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9</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DESARROLLO WEB </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115" name="Google Shape;115;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12" name="Shape 412"/>
        <p:cNvGrpSpPr/>
        <p:nvPr/>
      </p:nvGrpSpPr>
      <p:grpSpPr>
        <a:xfrm>
          <a:off x="0" y="0"/>
          <a:ext cx="0" cy="0"/>
          <a:chOff x="0" y="0"/>
          <a:chExt cx="0" cy="0"/>
        </a:xfrm>
      </p:grpSpPr>
      <p:sp>
        <p:nvSpPr>
          <p:cNvPr id="413" name="Google Shape;413;p5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TIPOGRAFÍA</a:t>
            </a:r>
            <a:endParaRPr i="1" sz="3600">
              <a:latin typeface="Anton"/>
              <a:ea typeface="Anton"/>
              <a:cs typeface="Anton"/>
              <a:sym typeface="Anton"/>
            </a:endParaRPr>
          </a:p>
        </p:txBody>
      </p:sp>
      <p:pic>
        <p:nvPicPr>
          <p:cNvPr id="414" name="Google Shape;414;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5"/>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420" name="Google Shape;420;p55"/>
          <p:cNvSpPr txBox="1"/>
          <p:nvPr/>
        </p:nvSpPr>
        <p:spPr>
          <a:xfrm>
            <a:off x="4547875" y="2829324"/>
            <a:ext cx="4215600" cy="1700100"/>
          </a:xfrm>
          <a:prstGeom prst="rect">
            <a:avLst/>
          </a:prstGeom>
          <a:solidFill>
            <a:srgbClr val="3DFFB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Todos los tags de </a:t>
            </a:r>
            <a:r>
              <a:rPr b="1" lang="en-GB" sz="1800">
                <a:latin typeface="Helvetica Neue"/>
                <a:ea typeface="Helvetica Neue"/>
                <a:cs typeface="Helvetica Neue"/>
                <a:sym typeface="Helvetica Neue"/>
              </a:rPr>
              <a:t>&lt;h1&gt;</a:t>
            </a:r>
            <a:r>
              <a:rPr lang="en-GB" sz="1800">
                <a:latin typeface="Helvetica Neue Light"/>
                <a:ea typeface="Helvetica Neue Light"/>
                <a:cs typeface="Helvetica Neue Light"/>
                <a:sym typeface="Helvetica Neue Light"/>
              </a:rPr>
              <a:t> a </a:t>
            </a:r>
            <a:r>
              <a:rPr b="1" lang="en-GB" sz="1800">
                <a:latin typeface="Helvetica Neue"/>
                <a:ea typeface="Helvetica Neue"/>
                <a:cs typeface="Helvetica Neue"/>
                <a:sym typeface="Helvetica Neue"/>
              </a:rPr>
              <a:t>&lt;h6&gt;</a:t>
            </a:r>
            <a:r>
              <a:rPr lang="en-GB" sz="1800">
                <a:latin typeface="Helvetica Neue Light"/>
                <a:ea typeface="Helvetica Neue Light"/>
                <a:cs typeface="Helvetica Neue Light"/>
                <a:sym typeface="Helvetica Neue Light"/>
              </a:rPr>
              <a:t> están estilados por Bootstrap. T</a:t>
            </a:r>
            <a:r>
              <a:rPr lang="en-GB" sz="1800">
                <a:latin typeface="Helvetica Neue Light"/>
                <a:ea typeface="Helvetica Neue Light"/>
                <a:cs typeface="Helvetica Neue Light"/>
                <a:sym typeface="Helvetica Neue Light"/>
              </a:rPr>
              <a:t>ambién s</a:t>
            </a:r>
            <a:r>
              <a:rPr lang="en-GB" sz="1800">
                <a:latin typeface="Helvetica Neue Light"/>
                <a:ea typeface="Helvetica Neue Light"/>
                <a:cs typeface="Helvetica Neue Light"/>
                <a:sym typeface="Helvetica Neue Light"/>
              </a:rPr>
              <a:t>e puede utilizar el tag </a:t>
            </a:r>
            <a:r>
              <a:rPr b="1" lang="en-GB" sz="1800">
                <a:latin typeface="Helvetica Neue"/>
                <a:ea typeface="Helvetica Neue"/>
                <a:cs typeface="Helvetica Neue"/>
                <a:sym typeface="Helvetica Neue"/>
              </a:rPr>
              <a:t>&lt;small&gt;</a:t>
            </a:r>
            <a:r>
              <a:rPr lang="en-GB" sz="1800">
                <a:latin typeface="Helvetica Neue Light"/>
                <a:ea typeface="Helvetica Neue Light"/>
                <a:cs typeface="Helvetica Neue Light"/>
                <a:sym typeface="Helvetica Neue Light"/>
              </a:rPr>
              <a:t> para mostrar un texto secundario</a:t>
            </a:r>
            <a:endParaRPr sz="1800">
              <a:latin typeface="Helvetica Neue Light"/>
              <a:ea typeface="Helvetica Neue Light"/>
              <a:cs typeface="Helvetica Neue Light"/>
              <a:sym typeface="Helvetica Neue Light"/>
            </a:endParaRPr>
          </a:p>
        </p:txBody>
      </p:sp>
      <p:pic>
        <p:nvPicPr>
          <p:cNvPr id="421" name="Google Shape;421;p5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22" name="Google Shape;422;p55"/>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6"/>
          <p:cNvSpPr txBox="1"/>
          <p:nvPr/>
        </p:nvSpPr>
        <p:spPr>
          <a:xfrm>
            <a:off x="3623450" y="1367125"/>
            <a:ext cx="5386500" cy="1227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GB" sz="1800">
                <a:latin typeface="Helvetica Neue Light"/>
                <a:ea typeface="Helvetica Neue Light"/>
                <a:cs typeface="Helvetica Neue Light"/>
                <a:sym typeface="Helvetica Neue Light"/>
              </a:rPr>
              <a:t>O</a:t>
            </a:r>
            <a:r>
              <a:rPr lang="en-GB" sz="1800">
                <a:latin typeface="Helvetica Neue Light"/>
                <a:ea typeface="Helvetica Neue Light"/>
                <a:cs typeface="Helvetica Neue Light"/>
                <a:sym typeface="Helvetica Neue Light"/>
              </a:rPr>
              <a:t>tro ejemplo de estilo de texto puede ser para destacar un párrafo como en el siguiente ejemplo usando la clase </a:t>
            </a:r>
            <a:r>
              <a:rPr b="1" lang="en-GB" sz="1800">
                <a:latin typeface="Helvetica Neue"/>
                <a:ea typeface="Helvetica Neue"/>
                <a:cs typeface="Helvetica Neue"/>
                <a:sym typeface="Helvetica Neue"/>
              </a:rPr>
              <a:t>“lead”</a:t>
            </a:r>
            <a:r>
              <a:rPr lang="en-GB"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428" name="Google Shape;428;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9" name="Google Shape;429;p56"/>
          <p:cNvSpPr txBox="1"/>
          <p:nvPr/>
        </p:nvSpPr>
        <p:spPr>
          <a:xfrm>
            <a:off x="4399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n-GB"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30" name="Google Shape;430;p56"/>
          <p:cNvSpPr txBox="1"/>
          <p:nvPr/>
        </p:nvSpPr>
        <p:spPr>
          <a:xfrm>
            <a:off x="439925" y="1980275"/>
            <a:ext cx="3000000" cy="1950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p </a:t>
            </a:r>
            <a:r>
              <a:rPr lang="en-GB" sz="1600">
                <a:solidFill>
                  <a:srgbClr val="FF0000"/>
                </a:solidFill>
              </a:rPr>
              <a:t>class</a:t>
            </a:r>
            <a:r>
              <a:rPr lang="en-GB" sz="1600">
                <a:solidFill>
                  <a:srgbClr val="0000CD"/>
                </a:solidFill>
              </a:rPr>
              <a:t>="</a:t>
            </a:r>
            <a:r>
              <a:rPr lang="en-GB" sz="1800">
                <a:solidFill>
                  <a:srgbClr val="0000FF"/>
                </a:solidFill>
                <a:latin typeface="Didact Gothic"/>
                <a:ea typeface="Didact Gothic"/>
                <a:cs typeface="Didact Gothic"/>
                <a:sym typeface="Didact Gothic"/>
              </a:rPr>
              <a:t>lead</a:t>
            </a:r>
            <a:r>
              <a:rPr lang="en-GB" sz="1800">
                <a:solidFill>
                  <a:srgbClr val="CE9178"/>
                </a:solidFill>
                <a:latin typeface="Didact Gothic"/>
                <a:ea typeface="Didact Gothic"/>
                <a:cs typeface="Didact Gothic"/>
                <a:sym typeface="Didact Gothic"/>
              </a:rPr>
              <a:t>"</a:t>
            </a:r>
            <a:r>
              <a:rPr lang="en-GB" sz="1600">
                <a:solidFill>
                  <a:srgbClr val="0000CD"/>
                </a:solidFill>
              </a:rPr>
              <a:t>"</a:t>
            </a:r>
            <a:r>
              <a:rPr lang="en-GB" sz="1600">
                <a:solidFill>
                  <a:srgbClr val="0000CD"/>
                </a:solidFill>
              </a:rPr>
              <a:t>&gt;</a:t>
            </a:r>
            <a:r>
              <a:rPr lang="en-GB" sz="1600">
                <a:solidFill>
                  <a:schemeClr val="dk1"/>
                </a:solidFill>
              </a:rPr>
              <a:t>Aquí va el contenido en un container fluid con clase lead</a:t>
            </a:r>
            <a:r>
              <a:rPr lang="en-GB" sz="1600">
                <a:solidFill>
                  <a:schemeClr val="dk1"/>
                </a:solidFill>
              </a:rPr>
              <a:t>.</a:t>
            </a:r>
            <a:r>
              <a:rPr lang="en-GB" sz="1600">
                <a:solidFill>
                  <a:srgbClr val="0000CD"/>
                </a:solidFill>
              </a:rPr>
              <a:t>&lt;</a:t>
            </a:r>
            <a:r>
              <a:rPr lang="en-GB" sz="1600">
                <a:solidFill>
                  <a:srgbClr val="A52A2A"/>
                </a:solidFill>
              </a:rPr>
              <a:t>/p</a:t>
            </a:r>
            <a:r>
              <a:rPr lang="en-GB" sz="1600">
                <a:solidFill>
                  <a:srgbClr val="0000CD"/>
                </a:solidFill>
              </a:rPr>
              <a:t>&gt;</a:t>
            </a:r>
            <a:endParaRPr sz="1600">
              <a:solidFill>
                <a:srgbClr val="0000CD"/>
              </a:solidFill>
              <a:latin typeface="Didact Gothic"/>
              <a:ea typeface="Didact Gothic"/>
              <a:cs typeface="Didact Gothic"/>
              <a:sym typeface="Didact Gothic"/>
            </a:endParaRPr>
          </a:p>
        </p:txBody>
      </p:sp>
      <p:sp>
        <p:nvSpPr>
          <p:cNvPr id="431" name="Google Shape;431;p56"/>
          <p:cNvSpPr txBox="1"/>
          <p:nvPr/>
        </p:nvSpPr>
        <p:spPr>
          <a:xfrm>
            <a:off x="923675" y="4479700"/>
            <a:ext cx="6111900" cy="510600"/>
          </a:xfrm>
          <a:prstGeom prst="rect">
            <a:avLst/>
          </a:prstGeom>
          <a:solidFill>
            <a:srgbClr val="00FFFF"/>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a:solidFill>
                  <a:schemeClr val="dk1"/>
                </a:solidFill>
                <a:latin typeface="Helvetica Neue Light"/>
                <a:ea typeface="Helvetica Neue Light"/>
                <a:cs typeface="Helvetica Neue Light"/>
                <a:sym typeface="Helvetica Neue Light"/>
              </a:rPr>
              <a:t>Ver más ejemplos de texto con estilo en </a:t>
            </a:r>
            <a:r>
              <a:rPr lang="en-GB" u="sng">
                <a:solidFill>
                  <a:srgbClr val="1155CC"/>
                </a:solidFill>
                <a:latin typeface="Helvetica Neue Light"/>
                <a:ea typeface="Helvetica Neue Light"/>
                <a:cs typeface="Helvetica Neue Light"/>
                <a:sym typeface="Helvetica Neue Light"/>
                <a:hlinkClick r:id="rId4">
                  <a:extLst>
                    <a:ext uri="{A12FA001-AC4F-418D-AE19-62706E023703}">
                      <ahyp:hlinkClr val="tx"/>
                    </a:ext>
                  </a:extLst>
                </a:hlinkClick>
              </a:rPr>
              <a:t>http://getbootstrap.com/css/#type</a:t>
            </a:r>
            <a:r>
              <a:rPr lang="en-GB">
                <a:solidFill>
                  <a:schemeClr val="dk1"/>
                </a:solidFill>
                <a:latin typeface="Helvetica Neue Light"/>
                <a:ea typeface="Helvetica Neue Light"/>
                <a:cs typeface="Helvetica Neue Light"/>
                <a:sym typeface="Helvetica Neue Light"/>
              </a:rPr>
              <a:t> </a:t>
            </a:r>
            <a:endParaRPr>
              <a:latin typeface="Helvetica Neue Light"/>
              <a:ea typeface="Helvetica Neue Light"/>
              <a:cs typeface="Helvetica Neue Light"/>
              <a:sym typeface="Helvetica Neue Light"/>
            </a:endParaRPr>
          </a:p>
        </p:txBody>
      </p:sp>
      <p:pic>
        <p:nvPicPr>
          <p:cNvPr id="432" name="Google Shape;432;p56"/>
          <p:cNvPicPr preferRelativeResize="0"/>
          <p:nvPr/>
        </p:nvPicPr>
        <p:blipFill>
          <a:blip r:embed="rId5">
            <a:alphaModFix/>
          </a:blip>
          <a:stretch>
            <a:fillRect/>
          </a:stretch>
        </p:blipFill>
        <p:spPr>
          <a:xfrm>
            <a:off x="3822063" y="2664650"/>
            <a:ext cx="4989275" cy="1439800"/>
          </a:xfrm>
          <a:prstGeom prst="rect">
            <a:avLst/>
          </a:prstGeom>
          <a:noFill/>
          <a:ln>
            <a:noFill/>
          </a:ln>
        </p:spPr>
      </p:pic>
      <p:sp>
        <p:nvSpPr>
          <p:cNvPr id="433" name="Google Shape;433;p56"/>
          <p:cNvSpPr txBox="1"/>
          <p:nvPr/>
        </p:nvSpPr>
        <p:spPr>
          <a:xfrm>
            <a:off x="643800" y="246700"/>
            <a:ext cx="7856400" cy="119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TIPOGRAFÍA EN BOOTSTRAP</a:t>
            </a:r>
            <a:endParaRPr i="1" sz="4000">
              <a:solidFill>
                <a:schemeClr val="dk1"/>
              </a:solidFill>
              <a:latin typeface="Anton"/>
              <a:ea typeface="Anton"/>
              <a:cs typeface="Anton"/>
              <a:sym typeface="Ant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7" name="Shape 437"/>
        <p:cNvGrpSpPr/>
        <p:nvPr/>
      </p:nvGrpSpPr>
      <p:grpSpPr>
        <a:xfrm>
          <a:off x="0" y="0"/>
          <a:ext cx="0" cy="0"/>
          <a:chOff x="0" y="0"/>
          <a:chExt cx="0" cy="0"/>
        </a:xfrm>
      </p:grpSpPr>
      <p:sp>
        <p:nvSpPr>
          <p:cNvPr id="438" name="Google Shape;438;p57"/>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CONTENEDORES</a:t>
            </a:r>
            <a:endParaRPr i="1" sz="3600">
              <a:latin typeface="Anton"/>
              <a:ea typeface="Anton"/>
              <a:cs typeface="Anton"/>
              <a:sym typeface="Anton"/>
            </a:endParaRPr>
          </a:p>
        </p:txBody>
      </p:sp>
      <p:pic>
        <p:nvPicPr>
          <p:cNvPr id="439" name="Google Shape;439;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5" name="Google Shape;445;p58"/>
          <p:cNvSpPr txBox="1"/>
          <p:nvPr/>
        </p:nvSpPr>
        <p:spPr>
          <a:xfrm>
            <a:off x="1077401" y="24670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lang="en-GB" sz="4000">
                <a:solidFill>
                  <a:schemeClr val="dk1"/>
                </a:solidFill>
                <a:latin typeface="Anton"/>
                <a:ea typeface="Anton"/>
                <a:cs typeface="Anton"/>
                <a:sym typeface="Anton"/>
              </a:rPr>
              <a:t>CONTENEDORES</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46" name="Google Shape;446;p58"/>
          <p:cNvSpPr txBox="1"/>
          <p:nvPr/>
        </p:nvSpPr>
        <p:spPr>
          <a:xfrm>
            <a:off x="1049525"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n-GB"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47" name="Google Shape;447;p58"/>
          <p:cNvSpPr txBox="1"/>
          <p:nvPr/>
        </p:nvSpPr>
        <p:spPr>
          <a:xfrm>
            <a:off x="4422750" y="60057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Cada contenedor tiene</a:t>
            </a:r>
            <a:r>
              <a:rPr lang="en-GB" sz="1800">
                <a:solidFill>
                  <a:schemeClr val="dk1"/>
                </a:solidFill>
                <a:highlight>
                  <a:srgbClr val="FFFFFF"/>
                </a:highlight>
                <a:latin typeface="Helvetica Neue Light"/>
                <a:ea typeface="Helvetica Neue Light"/>
                <a:cs typeface="Helvetica Neue Light"/>
                <a:sym typeface="Helvetica Neue Light"/>
              </a:rPr>
              <a:t> un ancho variable, que va a depender de la resolución de pantalla del usuario. Esto lo averiguará Bootstrap, y va a setearle el ancho correspondiente. </a:t>
            </a:r>
            <a:endParaRPr sz="1800">
              <a:latin typeface="Helvetica Neue Light"/>
              <a:ea typeface="Helvetica Neue Light"/>
              <a:cs typeface="Helvetica Neue Light"/>
              <a:sym typeface="Helvetica Neue Light"/>
            </a:endParaRPr>
          </a:p>
        </p:txBody>
      </p:sp>
      <p:sp>
        <p:nvSpPr>
          <p:cNvPr id="448" name="Google Shape;448;p58"/>
          <p:cNvSpPr txBox="1"/>
          <p:nvPr/>
        </p:nvSpPr>
        <p:spPr>
          <a:xfrm>
            <a:off x="1049525" y="2285075"/>
            <a:ext cx="3000000" cy="1950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="container"&gt;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h1</a:t>
            </a:r>
            <a:r>
              <a:rPr lang="en-GB" sz="1600">
                <a:solidFill>
                  <a:srgbClr val="0000CD"/>
                </a:solidFill>
              </a:rPr>
              <a:t>&gt;</a:t>
            </a:r>
            <a:r>
              <a:rPr lang="en-GB" sz="1600">
                <a:solidFill>
                  <a:schemeClr val="dk1"/>
                </a:solidFill>
              </a:rPr>
              <a:t>Título Principal</a:t>
            </a:r>
            <a:r>
              <a:rPr lang="en-GB" sz="1600">
                <a:solidFill>
                  <a:srgbClr val="0000CD"/>
                </a:solidFill>
              </a:rPr>
              <a:t>&lt;</a:t>
            </a:r>
            <a:r>
              <a:rPr lang="en-GB" sz="1600">
                <a:solidFill>
                  <a:srgbClr val="A52A2A"/>
                </a:solidFill>
              </a:rPr>
              <a:t>/h1</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p</a:t>
            </a:r>
            <a:r>
              <a:rPr lang="en-GB" sz="1600">
                <a:solidFill>
                  <a:srgbClr val="0000CD"/>
                </a:solidFill>
              </a:rPr>
              <a:t>&gt;</a:t>
            </a:r>
            <a:r>
              <a:rPr lang="en-GB" sz="1600">
                <a:solidFill>
                  <a:schemeClr val="dk1"/>
                </a:solidFill>
              </a:rPr>
              <a:t>Aquí va el contenido.</a:t>
            </a:r>
            <a:r>
              <a:rPr lang="en-GB" sz="1600">
                <a:solidFill>
                  <a:srgbClr val="0000CD"/>
                </a:solidFill>
              </a:rPr>
              <a:t>&lt;</a:t>
            </a:r>
            <a:r>
              <a:rPr lang="en-GB" sz="1600">
                <a:solidFill>
                  <a:srgbClr val="A52A2A"/>
                </a:solidFill>
              </a:rPr>
              <a:t>/p</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latin typeface="Didact Gothic"/>
              <a:ea typeface="Didact Gothic"/>
              <a:cs typeface="Didact Gothic"/>
              <a:sym typeface="Didact Gothic"/>
            </a:endParaRPr>
          </a:p>
        </p:txBody>
      </p:sp>
      <p:pic>
        <p:nvPicPr>
          <p:cNvPr id="449" name="Google Shape;449;p58"/>
          <p:cNvPicPr preferRelativeResize="0"/>
          <p:nvPr/>
        </p:nvPicPr>
        <p:blipFill rotWithShape="1">
          <a:blip r:embed="rId4">
            <a:alphaModFix/>
          </a:blip>
          <a:srcRect b="0" l="0" r="0" t="0"/>
          <a:stretch/>
        </p:blipFill>
        <p:spPr>
          <a:xfrm>
            <a:off x="4494100" y="2632825"/>
            <a:ext cx="3381375" cy="158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59"/>
          <p:cNvPicPr preferRelativeResize="0"/>
          <p:nvPr/>
        </p:nvPicPr>
        <p:blipFill>
          <a:blip r:embed="rId3">
            <a:alphaModFix/>
          </a:blip>
          <a:stretch>
            <a:fillRect/>
          </a:stretch>
        </p:blipFill>
        <p:spPr>
          <a:xfrm>
            <a:off x="4422750" y="2013825"/>
            <a:ext cx="4600600" cy="3047824"/>
          </a:xfrm>
          <a:prstGeom prst="rect">
            <a:avLst/>
          </a:prstGeom>
          <a:noFill/>
          <a:ln>
            <a:noFill/>
          </a:ln>
        </p:spPr>
      </p:pic>
      <p:pic>
        <p:nvPicPr>
          <p:cNvPr id="455" name="Google Shape;455;p59"/>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456" name="Google Shape;456;p59"/>
          <p:cNvSpPr txBox="1"/>
          <p:nvPr/>
        </p:nvSpPr>
        <p:spPr>
          <a:xfrm>
            <a:off x="1077401" y="246700"/>
            <a:ext cx="7856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lang="en-GB" sz="4000">
                <a:solidFill>
                  <a:schemeClr val="dk1"/>
                </a:solidFill>
                <a:latin typeface="Anton"/>
                <a:ea typeface="Anton"/>
                <a:cs typeface="Anton"/>
                <a:sym typeface="Anton"/>
              </a:rPr>
              <a:t>CONTENEDORES</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57" name="Google Shape;457;p59"/>
          <p:cNvSpPr txBox="1"/>
          <p:nvPr/>
        </p:nvSpPr>
        <p:spPr>
          <a:xfrm>
            <a:off x="1049525" y="18794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n-GB"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58" name="Google Shape;458;p59"/>
          <p:cNvSpPr txBox="1"/>
          <p:nvPr/>
        </p:nvSpPr>
        <p:spPr>
          <a:xfrm>
            <a:off x="4444375" y="525525"/>
            <a:ext cx="4331700" cy="153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rgbClr val="24292E"/>
                </a:solidFill>
                <a:highlight>
                  <a:schemeClr val="lt1"/>
                </a:highlight>
                <a:latin typeface="Helvetica Neue Light"/>
                <a:ea typeface="Helvetica Neue Light"/>
                <a:cs typeface="Helvetica Neue Light"/>
                <a:sym typeface="Helvetica Neue Light"/>
              </a:rPr>
              <a:t>En este caso, cuando el contendor es </a:t>
            </a:r>
            <a:r>
              <a:rPr i="1" lang="en-GB" sz="1800">
                <a:solidFill>
                  <a:srgbClr val="24292E"/>
                </a:solidFill>
                <a:highlight>
                  <a:schemeClr val="lt1"/>
                </a:highlight>
                <a:latin typeface="Helvetica Neue Light"/>
                <a:ea typeface="Helvetica Neue Light"/>
                <a:cs typeface="Helvetica Neue Light"/>
                <a:sym typeface="Helvetica Neue Light"/>
              </a:rPr>
              <a:t>fluid</a:t>
            </a:r>
            <a:r>
              <a:rPr lang="en-GB" sz="1800">
                <a:solidFill>
                  <a:srgbClr val="24292E"/>
                </a:solidFill>
                <a:highlight>
                  <a:schemeClr val="lt1"/>
                </a:highlight>
                <a:latin typeface="Helvetica Neue Light"/>
                <a:ea typeface="Helvetica Neue Light"/>
                <a:cs typeface="Helvetica Neue Light"/>
                <a:sym typeface="Helvetica Neue Light"/>
              </a:rPr>
              <a:t>, el ancho siempre será de 100%, brindándonos la posibilidad renderizar un div full width.</a:t>
            </a:r>
            <a:endParaRPr sz="1800">
              <a:latin typeface="Helvetica Neue Light"/>
              <a:ea typeface="Helvetica Neue Light"/>
              <a:cs typeface="Helvetica Neue Light"/>
              <a:sym typeface="Helvetica Neue Light"/>
            </a:endParaRPr>
          </a:p>
        </p:txBody>
      </p:sp>
      <p:sp>
        <p:nvSpPr>
          <p:cNvPr id="459" name="Google Shape;459;p59"/>
          <p:cNvSpPr txBox="1"/>
          <p:nvPr/>
        </p:nvSpPr>
        <p:spPr>
          <a:xfrm>
            <a:off x="1049525" y="2285075"/>
            <a:ext cx="3000000" cy="1950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container-fluid</a:t>
            </a:r>
            <a:r>
              <a:rPr lang="en-GB" sz="1800">
                <a:solidFill>
                  <a:srgbClr val="CE9178"/>
                </a:solidFill>
                <a:latin typeface="Didact Gothic"/>
                <a:ea typeface="Didact Gothic"/>
                <a:cs typeface="Didact Gothic"/>
                <a:sym typeface="Didact Gothic"/>
              </a:rPr>
              <a:t>"</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h1</a:t>
            </a:r>
            <a:r>
              <a:rPr lang="en-GB" sz="1600">
                <a:solidFill>
                  <a:srgbClr val="0000CD"/>
                </a:solidFill>
              </a:rPr>
              <a:t>&gt;</a:t>
            </a:r>
            <a:r>
              <a:rPr lang="en-GB" sz="1600">
                <a:solidFill>
                  <a:schemeClr val="dk1"/>
                </a:solidFill>
              </a:rPr>
              <a:t>Título Principal</a:t>
            </a:r>
            <a:r>
              <a:rPr lang="en-GB" sz="1600">
                <a:solidFill>
                  <a:srgbClr val="0000CD"/>
                </a:solidFill>
              </a:rPr>
              <a:t>&lt;</a:t>
            </a:r>
            <a:r>
              <a:rPr lang="en-GB" sz="1600">
                <a:solidFill>
                  <a:srgbClr val="A52A2A"/>
                </a:solidFill>
              </a:rPr>
              <a:t>/h1</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p</a:t>
            </a:r>
            <a:r>
              <a:rPr lang="en-GB" sz="1600">
                <a:solidFill>
                  <a:srgbClr val="0000CD"/>
                </a:solidFill>
              </a:rPr>
              <a:t>&gt;</a:t>
            </a:r>
            <a:r>
              <a:rPr lang="en-GB" sz="1600">
                <a:solidFill>
                  <a:schemeClr val="dk1"/>
                </a:solidFill>
              </a:rPr>
              <a:t>Aquí va el contenido.</a:t>
            </a:r>
            <a:r>
              <a:rPr lang="en-GB" sz="1600">
                <a:solidFill>
                  <a:srgbClr val="0000CD"/>
                </a:solidFill>
              </a:rPr>
              <a:t>&lt;</a:t>
            </a:r>
            <a:r>
              <a:rPr lang="en-GB" sz="1600">
                <a:solidFill>
                  <a:srgbClr val="A52A2A"/>
                </a:solidFill>
              </a:rPr>
              <a:t>/p</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latin typeface="Didact Gothic"/>
              <a:ea typeface="Didact Gothic"/>
              <a:cs typeface="Didact Gothic"/>
              <a:sym typeface="Didact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5" name="Google Shape;465;p60"/>
          <p:cNvSpPr txBox="1"/>
          <p:nvPr/>
        </p:nvSpPr>
        <p:spPr>
          <a:xfrm>
            <a:off x="643801" y="26522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CONTENEDORES: ROW</a:t>
            </a:r>
            <a:endParaRPr i="1"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marR="0" rtl="0" algn="ctr">
              <a:lnSpc>
                <a:spcPct val="115000"/>
              </a:lnSpc>
              <a:spcBef>
                <a:spcPts val="2000"/>
              </a:spcBef>
              <a:spcAft>
                <a:spcPts val="600"/>
              </a:spcAft>
              <a:buClr>
                <a:schemeClr val="dk1"/>
              </a:buClr>
              <a:buSzPts val="1100"/>
              <a:buFont typeface="Arial"/>
              <a:buNone/>
            </a:pPr>
            <a:r>
              <a:t/>
            </a:r>
            <a:endParaRPr sz="4000">
              <a:solidFill>
                <a:schemeClr val="dk1"/>
              </a:solidFill>
              <a:latin typeface="Anton"/>
              <a:ea typeface="Anton"/>
              <a:cs typeface="Anton"/>
              <a:sym typeface="Anton"/>
            </a:endParaRPr>
          </a:p>
        </p:txBody>
      </p:sp>
      <p:sp>
        <p:nvSpPr>
          <p:cNvPr id="466" name="Google Shape;466;p60"/>
          <p:cNvSpPr txBox="1"/>
          <p:nvPr/>
        </p:nvSpPr>
        <p:spPr>
          <a:xfrm>
            <a:off x="3901975" y="1589575"/>
            <a:ext cx="4556700" cy="277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800">
                <a:solidFill>
                  <a:srgbClr val="24292E"/>
                </a:solidFill>
                <a:highlight>
                  <a:srgbClr val="FFFFFF"/>
                </a:highlight>
                <a:latin typeface="Helvetica Neue Light"/>
                <a:ea typeface="Helvetica Neue Light"/>
                <a:cs typeface="Helvetica Neue Light"/>
                <a:sym typeface="Helvetica Neue Light"/>
              </a:rPr>
              <a:t>El siguiente div a utilizar son los</a:t>
            </a:r>
            <a:r>
              <a:rPr i="1" lang="en-GB" sz="1800">
                <a:solidFill>
                  <a:srgbClr val="24292E"/>
                </a:solidFill>
                <a:highlight>
                  <a:srgbClr val="FFFFFF"/>
                </a:highlight>
                <a:latin typeface="Helvetica Neue Light"/>
                <a:ea typeface="Helvetica Neue Light"/>
                <a:cs typeface="Helvetica Neue Light"/>
                <a:sym typeface="Helvetica Neue Light"/>
              </a:rPr>
              <a:t> </a:t>
            </a:r>
            <a:r>
              <a:rPr b="1" i="1" lang="en-GB" sz="1800">
                <a:solidFill>
                  <a:srgbClr val="24292E"/>
                </a:solidFill>
                <a:highlight>
                  <a:srgbClr val="FFFFFF"/>
                </a:highlight>
                <a:latin typeface="Helvetica Neue"/>
                <a:ea typeface="Helvetica Neue"/>
                <a:cs typeface="Helvetica Neue"/>
                <a:sym typeface="Helvetica Neue"/>
              </a:rPr>
              <a:t>.row</a:t>
            </a:r>
            <a:r>
              <a:rPr lang="en-GB" sz="1800">
                <a:solidFill>
                  <a:srgbClr val="24292E"/>
                </a:solidFill>
                <a:highlight>
                  <a:srgbClr val="FFFFFF"/>
                </a:highlight>
                <a:latin typeface="Helvetica Neue Light"/>
                <a:ea typeface="Helvetica Neue Light"/>
                <a:cs typeface="Helvetica Neue Light"/>
                <a:sym typeface="Helvetica Neue Light"/>
              </a:rPr>
              <a:t>, que serán las filas en donde dividiremos el contenido del bloque, que reacomodará los divs de su interior dependiendo siempre de la resolución del usuario. Dentro de los div row, se indicarán los div con el sistema de grillas.</a:t>
            </a:r>
            <a:endParaRPr sz="1800">
              <a:latin typeface="Helvetica Neue Light"/>
              <a:ea typeface="Helvetica Neue Light"/>
              <a:cs typeface="Helvetica Neue Light"/>
              <a:sym typeface="Helvetica Neue Light"/>
            </a:endParaRPr>
          </a:p>
        </p:txBody>
      </p:sp>
      <p:sp>
        <p:nvSpPr>
          <p:cNvPr id="467" name="Google Shape;467;p60"/>
          <p:cNvSpPr txBox="1"/>
          <p:nvPr/>
        </p:nvSpPr>
        <p:spPr>
          <a:xfrm>
            <a:off x="592325" y="1727025"/>
            <a:ext cx="3000000" cy="330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n-GB" sz="2000">
                <a:highlight>
                  <a:srgbClr val="FFFFFF"/>
                </a:highlight>
                <a:latin typeface="Didact Gothic"/>
                <a:ea typeface="Didact Gothic"/>
                <a:cs typeface="Didact Gothic"/>
                <a:sym typeface="Didact Gothic"/>
              </a:rPr>
              <a:t>HTML</a:t>
            </a:r>
            <a:endParaRPr i="1" sz="2000">
              <a:highlight>
                <a:srgbClr val="FFFFFF"/>
              </a:highlight>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2000">
              <a:highlight>
                <a:srgbClr val="FFFFFF"/>
              </a:highlight>
              <a:latin typeface="Didact Gothic"/>
              <a:ea typeface="Didact Gothic"/>
              <a:cs typeface="Didact Gothic"/>
              <a:sym typeface="Didact Gothic"/>
            </a:endParaRPr>
          </a:p>
        </p:txBody>
      </p:sp>
      <p:sp>
        <p:nvSpPr>
          <p:cNvPr id="468" name="Google Shape;468;p60"/>
          <p:cNvSpPr txBox="1"/>
          <p:nvPr/>
        </p:nvSpPr>
        <p:spPr>
          <a:xfrm>
            <a:off x="592325" y="2056475"/>
            <a:ext cx="3000000" cy="2298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h1</a:t>
            </a:r>
            <a:r>
              <a:rPr lang="en-GB" sz="1600">
                <a:solidFill>
                  <a:srgbClr val="0000CD"/>
                </a:solidFill>
              </a:rPr>
              <a:t>&gt;</a:t>
            </a:r>
            <a:r>
              <a:rPr lang="en-GB" sz="1600">
                <a:solidFill>
                  <a:schemeClr val="dk1"/>
                </a:solidFill>
              </a:rPr>
              <a:t>Título Principal</a:t>
            </a:r>
            <a:r>
              <a:rPr lang="en-GB" sz="1600">
                <a:solidFill>
                  <a:srgbClr val="0000CD"/>
                </a:solidFill>
              </a:rPr>
              <a:t>&lt;</a:t>
            </a:r>
            <a:r>
              <a:rPr lang="en-GB" sz="1600">
                <a:solidFill>
                  <a:srgbClr val="A52A2A"/>
                </a:solidFill>
              </a:rPr>
              <a:t>/h1</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container</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row</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chemeClr val="dk1"/>
                </a:solidFill>
              </a:rPr>
              <a:t>  </a:t>
            </a:r>
            <a:r>
              <a:rPr lang="en-GB" sz="1600">
                <a:solidFill>
                  <a:srgbClr val="0000CD"/>
                </a:solidFill>
              </a:rPr>
              <a:t>&lt;</a:t>
            </a:r>
            <a:r>
              <a:rPr lang="en-GB" sz="1600">
                <a:solidFill>
                  <a:srgbClr val="A52A2A"/>
                </a:solidFill>
              </a:rPr>
              <a:t>p</a:t>
            </a:r>
            <a:r>
              <a:rPr lang="en-GB" sz="1600">
                <a:solidFill>
                  <a:srgbClr val="0000CD"/>
                </a:solidFill>
              </a:rPr>
              <a:t>&gt;</a:t>
            </a:r>
            <a:r>
              <a:rPr lang="en-GB" sz="1600">
                <a:solidFill>
                  <a:schemeClr val="dk1"/>
                </a:solidFill>
              </a:rPr>
              <a:t>Aquí va el contenido.</a:t>
            </a:r>
            <a:r>
              <a:rPr lang="en-GB" sz="1600">
                <a:solidFill>
                  <a:srgbClr val="0000CD"/>
                </a:solidFill>
              </a:rPr>
              <a:t>&lt;</a:t>
            </a:r>
            <a:r>
              <a:rPr lang="en-GB" sz="1600">
                <a:solidFill>
                  <a:srgbClr val="A52A2A"/>
                </a:solidFill>
              </a:rPr>
              <a:t>/p</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nvSpPr>
        <p:spPr>
          <a:xfrm>
            <a:off x="3601825" y="-75"/>
            <a:ext cx="55422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head</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t>
            </a:r>
            <a:r>
              <a:rPr lang="en-GB">
                <a:solidFill>
                  <a:srgbClr val="FF0000"/>
                </a:solidFill>
                <a:latin typeface="Didact Gothic"/>
                <a:ea typeface="Didact Gothic"/>
                <a:cs typeface="Didact Gothic"/>
                <a:sym typeface="Didact Gothic"/>
              </a:rPr>
              <a:t>title</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Mi Mejor Página</a:t>
            </a: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title</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t>
            </a:r>
            <a:r>
              <a:rPr lang="en-GB">
                <a:solidFill>
                  <a:srgbClr val="FF0000"/>
                </a:solidFill>
                <a:latin typeface="Didact Gothic"/>
                <a:ea typeface="Didact Gothic"/>
                <a:cs typeface="Didact Gothic"/>
                <a:sym typeface="Didact Gothic"/>
              </a:rPr>
              <a:t>meta</a:t>
            </a:r>
            <a:r>
              <a:rPr lang="en-GB">
                <a:solidFill>
                  <a:srgbClr val="0000CD"/>
                </a:solidFill>
                <a:latin typeface="Didact Gothic"/>
                <a:ea typeface="Didact Gothic"/>
                <a:cs typeface="Didact Gothic"/>
                <a:sym typeface="Didact Gothic"/>
              </a:rPr>
              <a:t> name="viewport" content="width=device-width, initial-scale=1"&gt; </a:t>
            </a:r>
            <a:r>
              <a:rPr lang="en-GB">
                <a:solidFill>
                  <a:srgbClr val="434343"/>
                </a:solidFill>
                <a:latin typeface="Didact Gothic"/>
                <a:ea typeface="Didact Gothic"/>
                <a:cs typeface="Didact Gothic"/>
                <a:sym typeface="Didact Gothic"/>
              </a:rPr>
              <a:t>&lt;!-- Tag de Viewport --&gt;</a:t>
            </a:r>
            <a:endParaRPr>
              <a:solidFill>
                <a:srgbClr val="434343"/>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t>
            </a:r>
            <a:r>
              <a:rPr lang="en-GB">
                <a:solidFill>
                  <a:srgbClr val="FF0000"/>
                </a:solidFill>
                <a:latin typeface="Didact Gothic"/>
                <a:ea typeface="Didact Gothic"/>
                <a:cs typeface="Didact Gothic"/>
                <a:sym typeface="Didact Gothic"/>
              </a:rPr>
              <a:t>link</a:t>
            </a:r>
            <a:r>
              <a:rPr lang="en-GB">
                <a:solidFill>
                  <a:srgbClr val="0000CD"/>
                </a:solidFill>
                <a:latin typeface="Didact Gothic"/>
                <a:ea typeface="Didact Gothic"/>
                <a:cs typeface="Didact Gothic"/>
                <a:sym typeface="Didact Gothic"/>
              </a:rPr>
              <a:t> rel="stylesheet" href="https://stackpath.bootstrapcdn.com/bootstrap/4.4.1/css/bootstrap.min.css"&gt; </a:t>
            </a:r>
            <a:r>
              <a:rPr lang="en-GB">
                <a:solidFill>
                  <a:srgbClr val="434343"/>
                </a:solidFill>
                <a:latin typeface="Didact Gothic"/>
                <a:ea typeface="Didact Gothic"/>
                <a:cs typeface="Didact Gothic"/>
                <a:sym typeface="Didact Gothic"/>
              </a:rPr>
              <a:t>&lt;!-- CDN de Bootstrap del CSS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 src="https://stackpath.bootstrapcdn.com/bootstrap/4.4.1/js/bootstrap.min.js"&gt;&lt;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&gt; </a:t>
            </a:r>
            <a:r>
              <a:rPr lang="en-GB">
                <a:solidFill>
                  <a:srgbClr val="434343"/>
                </a:solidFill>
                <a:latin typeface="Didact Gothic"/>
                <a:ea typeface="Didact Gothic"/>
                <a:cs typeface="Didact Gothic"/>
                <a:sym typeface="Didact Gothic"/>
              </a:rPr>
              <a:t>&lt;!-- CDN de Bootstrap del JS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 src="https://code.jquery.com/jquery-3.4.1.slim.min.js"&gt;&lt;/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&gt;</a:t>
            </a:r>
            <a:r>
              <a:rPr lang="en-GB">
                <a:solidFill>
                  <a:srgbClr val="434343"/>
                </a:solidFill>
                <a:latin typeface="Didact Gothic"/>
                <a:ea typeface="Didact Gothic"/>
                <a:cs typeface="Didact Gothic"/>
                <a:sym typeface="Didact Gothic"/>
              </a:rPr>
              <a:t>&lt;!-- CDN de la librería de Jquery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 src="https://cdn.jsdelivr.net/npm/popper.js@1.16.0/dist/umd/popper.min.js"&gt;&lt;/</a:t>
            </a:r>
            <a:r>
              <a:rPr lang="en-GB">
                <a:solidFill>
                  <a:srgbClr val="FF0000"/>
                </a:solidFill>
                <a:latin typeface="Didact Gothic"/>
                <a:ea typeface="Didact Gothic"/>
                <a:cs typeface="Didact Gothic"/>
                <a:sym typeface="Didact Gothic"/>
              </a:rPr>
              <a:t>script</a:t>
            </a:r>
            <a:r>
              <a:rPr lang="en-GB">
                <a:solidFill>
                  <a:srgbClr val="0000CD"/>
                </a:solidFill>
                <a:latin typeface="Didact Gothic"/>
                <a:ea typeface="Didact Gothic"/>
                <a:cs typeface="Didact Gothic"/>
                <a:sym typeface="Didact Gothic"/>
              </a:rPr>
              <a:t>&gt; </a:t>
            </a:r>
            <a:r>
              <a:rPr lang="en-GB">
                <a:solidFill>
                  <a:srgbClr val="434343"/>
                </a:solidFill>
                <a:latin typeface="Didact Gothic"/>
                <a:ea typeface="Didact Gothic"/>
                <a:cs typeface="Didact Gothic"/>
                <a:sym typeface="Didact Gothic"/>
              </a:rPr>
              <a:t>&lt;!-- CDN de la librería de Popper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FF0000"/>
                </a:solidFill>
                <a:latin typeface="Didact Gothic"/>
                <a:ea typeface="Didact Gothic"/>
                <a:cs typeface="Didact Gothic"/>
                <a:sym typeface="Didact Gothic"/>
              </a:rPr>
              <a:t>head</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p:txBody>
      </p:sp>
      <p:pic>
        <p:nvPicPr>
          <p:cNvPr id="474" name="Google Shape;474;p61"/>
          <p:cNvPicPr preferRelativeResize="0"/>
          <p:nvPr/>
        </p:nvPicPr>
        <p:blipFill rotWithShape="1">
          <a:blip r:embed="rId3">
            <a:alphaModFix/>
          </a:blip>
          <a:srcRect b="0" l="8088" r="0" t="32468"/>
          <a:stretch/>
        </p:blipFill>
        <p:spPr>
          <a:xfrm>
            <a:off x="0" y="1937350"/>
            <a:ext cx="3465525" cy="3206150"/>
          </a:xfrm>
          <a:prstGeom prst="rect">
            <a:avLst/>
          </a:prstGeom>
          <a:noFill/>
          <a:ln>
            <a:noFill/>
          </a:ln>
        </p:spPr>
      </p:pic>
      <p:sp>
        <p:nvSpPr>
          <p:cNvPr id="475" name="Google Shape;475;p61"/>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Didact Gothic"/>
              <a:ea typeface="Didact Gothic"/>
              <a:cs typeface="Didact Gothic"/>
              <a:sym typeface="Didact Gothic"/>
            </a:endParaRPr>
          </a:p>
          <a:p>
            <a:pPr indent="0" lvl="0" marL="0" rtl="0" algn="ctr">
              <a:lnSpc>
                <a:spcPct val="115000"/>
              </a:lnSpc>
              <a:spcBef>
                <a:spcPts val="0"/>
              </a:spcBef>
              <a:spcAft>
                <a:spcPts val="0"/>
              </a:spcAft>
              <a:buClr>
                <a:schemeClr val="dk1"/>
              </a:buClr>
              <a:buSzPts val="1100"/>
              <a:buFont typeface="Arial"/>
              <a:buNone/>
            </a:pPr>
            <a:r>
              <a:rPr b="1" lang="en-GB">
                <a:solidFill>
                  <a:schemeClr val="dk1"/>
                </a:solidFill>
                <a:latin typeface="Helvetica Neue"/>
                <a:ea typeface="Helvetica Neue"/>
                <a:cs typeface="Helvetica Neue"/>
                <a:sym typeface="Helvetica Neue"/>
              </a:rPr>
              <a:t>Y el CSS ¿Dónde está?</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pic>
        <p:nvPicPr>
          <p:cNvPr id="476" name="Google Shape;476;p61"/>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80" name="Shape 480"/>
        <p:cNvGrpSpPr/>
        <p:nvPr/>
      </p:nvGrpSpPr>
      <p:grpSpPr>
        <a:xfrm>
          <a:off x="0" y="0"/>
          <a:ext cx="0" cy="0"/>
          <a:chOff x="0" y="0"/>
          <a:chExt cx="0" cy="0"/>
        </a:xfrm>
      </p:grpSpPr>
      <p:sp>
        <p:nvSpPr>
          <p:cNvPr id="481" name="Google Shape;481;p62"/>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SISTEMA DE GRILLAS</a:t>
            </a:r>
            <a:endParaRPr i="1" sz="3600">
              <a:latin typeface="Anton"/>
              <a:ea typeface="Anton"/>
              <a:cs typeface="Anton"/>
              <a:sym typeface="Anton"/>
            </a:endParaRPr>
          </a:p>
        </p:txBody>
      </p:sp>
      <p:pic>
        <p:nvPicPr>
          <p:cNvPr id="482" name="Google Shape;482;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3"/>
          <p:cNvSpPr/>
          <p:nvPr/>
        </p:nvSpPr>
        <p:spPr>
          <a:xfrm>
            <a:off x="13650" y="0"/>
            <a:ext cx="4584000" cy="51435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9" name="Google Shape;489;p63"/>
          <p:cNvSpPr txBox="1"/>
          <p:nvPr/>
        </p:nvSpPr>
        <p:spPr>
          <a:xfrm>
            <a:off x="4751500" y="-71750"/>
            <a:ext cx="42534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490" name="Google Shape;490;p63"/>
          <p:cNvSpPr txBox="1"/>
          <p:nvPr/>
        </p:nvSpPr>
        <p:spPr>
          <a:xfrm>
            <a:off x="4832025" y="681325"/>
            <a:ext cx="3724500" cy="436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 grilla </a:t>
            </a:r>
            <a:r>
              <a:rPr lang="en-GB" sz="1800">
                <a:solidFill>
                  <a:schemeClr val="dk1"/>
                </a:solidFill>
                <a:highlight>
                  <a:srgbClr val="E0FF00"/>
                </a:highlight>
                <a:latin typeface="Helvetica Neue Light"/>
                <a:ea typeface="Helvetica Neue Light"/>
                <a:cs typeface="Helvetica Neue Light"/>
                <a:sym typeface="Helvetica Neue Light"/>
              </a:rPr>
              <a:t>se divide en 12 columnas</a:t>
            </a:r>
            <a:r>
              <a:rPr lang="en-GB" sz="1800">
                <a:solidFill>
                  <a:schemeClr val="dk1"/>
                </a:solidFill>
                <a:latin typeface="Helvetica Neue Light"/>
                <a:ea typeface="Helvetica Neue Light"/>
                <a:cs typeface="Helvetica Neue Light"/>
                <a:sym typeface="Helvetica Neue Light"/>
              </a:rPr>
              <a:t>, que varían su ancho dependiendo de la resolución del usuario móvil, o de escritorio.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Estas columnas se ubican siempre dentro de una fila, el </a:t>
            </a:r>
            <a:r>
              <a:rPr i="1" lang="en-GB" sz="1800">
                <a:solidFill>
                  <a:schemeClr val="dk1"/>
                </a:solidFill>
                <a:latin typeface="Helvetica Neue Light"/>
                <a:ea typeface="Helvetica Neue Light"/>
                <a:cs typeface="Helvetica Neue Light"/>
                <a:sym typeface="Helvetica Neue Light"/>
              </a:rPr>
              <a:t>div .row</a:t>
            </a:r>
            <a:r>
              <a:rPr lang="en-GB" sz="1800">
                <a:solidFill>
                  <a:schemeClr val="dk1"/>
                </a:solidFill>
                <a:latin typeface="Helvetica Neue Light"/>
                <a:ea typeface="Helvetica Neue Light"/>
                <a:cs typeface="Helvetica Neue Light"/>
                <a:sym typeface="Helvetica Neue Light"/>
              </a:rPr>
              <a:t> mencionado anteriormente.</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Se representa como </a:t>
            </a:r>
            <a:r>
              <a:rPr i="1" lang="en-GB" sz="1800">
                <a:solidFill>
                  <a:schemeClr val="dk1"/>
                </a:solidFill>
                <a:latin typeface="Helvetica Neue Light"/>
                <a:ea typeface="Helvetica Neue Light"/>
                <a:cs typeface="Helvetica Neue Light"/>
                <a:sym typeface="Helvetica Neue Light"/>
              </a:rPr>
              <a:t>col-md-x</a:t>
            </a:r>
            <a:r>
              <a:rPr lang="en-GB" sz="1800">
                <a:solidFill>
                  <a:schemeClr val="dk1"/>
                </a:solidFill>
                <a:latin typeface="Helvetica Neue Light"/>
                <a:ea typeface="Helvetica Neue Light"/>
                <a:cs typeface="Helvetica Neue Light"/>
                <a:sym typeface="Helvetica Neue Light"/>
              </a:rPr>
              <a:t> que indica que el div ocupará X columnas en un </a:t>
            </a:r>
            <a:r>
              <a:rPr i="1" lang="en-GB" sz="1800">
                <a:solidFill>
                  <a:schemeClr val="dk1"/>
                </a:solidFill>
                <a:latin typeface="Helvetica Neue Light"/>
                <a:ea typeface="Helvetica Neue Light"/>
                <a:cs typeface="Helvetica Neue Light"/>
                <a:sym typeface="Helvetica Neue Light"/>
              </a:rPr>
              <a:t>.container</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p:txBody>
      </p:sp>
      <p:pic>
        <p:nvPicPr>
          <p:cNvPr id="491" name="Google Shape;491;p63"/>
          <p:cNvPicPr preferRelativeResize="0"/>
          <p:nvPr/>
        </p:nvPicPr>
        <p:blipFill rotWithShape="1">
          <a:blip r:embed="rId4">
            <a:alphaModFix/>
          </a:blip>
          <a:srcRect b="0" l="5590" r="6920" t="0"/>
          <a:stretch/>
        </p:blipFill>
        <p:spPr>
          <a:xfrm>
            <a:off x="19300" y="232977"/>
            <a:ext cx="4584124" cy="3248533"/>
          </a:xfrm>
          <a:prstGeom prst="rect">
            <a:avLst/>
          </a:prstGeom>
          <a:noFill/>
          <a:ln>
            <a:noFill/>
          </a:ln>
        </p:spPr>
      </p:pic>
      <p:sp>
        <p:nvSpPr>
          <p:cNvPr id="492" name="Google Shape;492;p63"/>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2400">
                <a:solidFill>
                  <a:schemeClr val="dk1"/>
                </a:solidFill>
                <a:latin typeface="Didact Gothic"/>
                <a:ea typeface="Didact Gothic"/>
                <a:cs typeface="Didact Gothic"/>
                <a:sym typeface="Didact Gothic"/>
              </a:rPr>
              <a:t> </a:t>
            </a:r>
            <a:r>
              <a:rPr b="1" i="1" lang="en-GB" sz="2400">
                <a:solidFill>
                  <a:schemeClr val="dk1"/>
                </a:solidFill>
                <a:latin typeface="Didact Gothic"/>
                <a:ea typeface="Didact Gothic"/>
                <a:cs typeface="Didact Gothic"/>
                <a:sym typeface="Didact Gothic"/>
              </a:rPr>
              <a:t>.col-md-4</a:t>
            </a:r>
            <a:endParaRPr b="1" sz="2400"/>
          </a:p>
        </p:txBody>
      </p:sp>
      <p:cxnSp>
        <p:nvCxnSpPr>
          <p:cNvPr id="493" name="Google Shape;493;p63"/>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494" name="Google Shape;494;p63"/>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495" name="Google Shape;495;p63"/>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496" name="Google Shape;496;p63"/>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chemeClr val="dk1"/>
                </a:solidFill>
                <a:latin typeface="Didact Gothic"/>
                <a:ea typeface="Didact Gothic"/>
                <a:cs typeface="Didact Gothic"/>
                <a:sym typeface="Didact Gothic"/>
              </a:rPr>
              <a:t>Columna de grilla</a:t>
            </a:r>
            <a:endParaRPr b="1" sz="1200"/>
          </a:p>
        </p:txBody>
      </p:sp>
      <p:sp>
        <p:nvSpPr>
          <p:cNvPr id="497" name="Google Shape;497;p63"/>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200">
                <a:solidFill>
                  <a:schemeClr val="dk1"/>
                </a:solidFill>
                <a:latin typeface="Didact Gothic"/>
                <a:ea typeface="Didact Gothic"/>
                <a:cs typeface="Didact Gothic"/>
                <a:sym typeface="Didact Gothic"/>
              </a:rPr>
              <a:t>Dispositivo</a:t>
            </a:r>
            <a:endParaRPr b="1" sz="1200"/>
          </a:p>
        </p:txBody>
      </p:sp>
      <p:sp>
        <p:nvSpPr>
          <p:cNvPr id="498" name="Google Shape;498;p63"/>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chemeClr val="dk1"/>
                </a:solidFill>
                <a:latin typeface="Didact Gothic"/>
                <a:ea typeface="Didact Gothic"/>
                <a:cs typeface="Didact Gothic"/>
                <a:sym typeface="Didact Gothic"/>
              </a:rPr>
              <a:t>Cantidad de Columnas</a:t>
            </a:r>
            <a:endParaRPr b="1"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849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qué es un Framework.</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Aplicar las funcionalidades de Bootstrap.</a:t>
            </a:r>
            <a:endParaRPr sz="1800">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4"/>
          <p:cNvSpPr txBox="1"/>
          <p:nvPr/>
        </p:nvSpPr>
        <p:spPr>
          <a:xfrm>
            <a:off x="1887725" y="2589875"/>
            <a:ext cx="5916300" cy="2298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container</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FF0000"/>
                </a:solidFill>
              </a:rPr>
              <a:t> class</a:t>
            </a:r>
            <a:r>
              <a:rPr lang="en-GB" sz="1600">
                <a:solidFill>
                  <a:srgbClr val="0000CD"/>
                </a:solidFill>
              </a:rPr>
              <a:t>="</a:t>
            </a:r>
            <a:r>
              <a:rPr lang="en-GB" sz="1800">
                <a:solidFill>
                  <a:srgbClr val="0000FF"/>
                </a:solidFill>
                <a:latin typeface="Didact Gothic"/>
                <a:ea typeface="Didact Gothic"/>
                <a:cs typeface="Didact Gothic"/>
                <a:sym typeface="Didact Gothic"/>
              </a:rPr>
              <a:t>row</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800">
                <a:solidFill>
                  <a:srgbClr val="D4D4D4"/>
                </a:solidFill>
                <a:latin typeface="Didact Gothic"/>
                <a:ea typeface="Didact Gothic"/>
                <a:cs typeface="Didact Gothic"/>
                <a:sym typeface="Didact Gothic"/>
              </a:rPr>
              <a:t>     </a:t>
            </a:r>
            <a:r>
              <a:rPr lang="en-GB" sz="1800">
                <a:solidFill>
                  <a:srgbClr val="980000"/>
                </a:solidFill>
                <a:latin typeface="Didact Gothic"/>
                <a:ea typeface="Didact Gothic"/>
                <a:cs typeface="Didact Gothic"/>
                <a:sym typeface="Didact Gothic"/>
              </a:rPr>
              <a:t>&lt;div </a:t>
            </a:r>
            <a:r>
              <a:rPr lang="en-GB" sz="1800">
                <a:solidFill>
                  <a:srgbClr val="FF0000"/>
                </a:solidFill>
                <a:latin typeface="Didact Gothic"/>
                <a:ea typeface="Didact Gothic"/>
                <a:cs typeface="Didact Gothic"/>
                <a:sym typeface="Didact Gothic"/>
              </a:rPr>
              <a:t>class</a:t>
            </a:r>
            <a:r>
              <a:rPr lang="en-GB" sz="1800">
                <a:solidFill>
                  <a:srgbClr val="980000"/>
                </a:solidFill>
                <a:latin typeface="Didact Gothic"/>
                <a:ea typeface="Didact Gothic"/>
                <a:cs typeface="Didact Gothic"/>
                <a:sym typeface="Didact Gothic"/>
              </a:rPr>
              <a:t>="</a:t>
            </a:r>
            <a:r>
              <a:rPr lang="en-GB" sz="1800">
                <a:solidFill>
                  <a:srgbClr val="0000FF"/>
                </a:solidFill>
                <a:highlight>
                  <a:srgbClr val="00FF00"/>
                </a:highlight>
                <a:latin typeface="Didact Gothic"/>
                <a:ea typeface="Didact Gothic"/>
                <a:cs typeface="Didact Gothic"/>
                <a:sym typeface="Didact Gothic"/>
              </a:rPr>
              <a:t>col-md-4 </a:t>
            </a:r>
            <a:r>
              <a:rPr lang="en-GB" sz="1800">
                <a:solidFill>
                  <a:srgbClr val="0000FF"/>
                </a:solidFill>
                <a:highlight>
                  <a:srgbClr val="00FFFF"/>
                </a:highlight>
                <a:latin typeface="Didact Gothic"/>
                <a:ea typeface="Didact Gothic"/>
                <a:cs typeface="Didact Gothic"/>
                <a:sym typeface="Didact Gothic"/>
              </a:rPr>
              <a:t>col-xs-6</a:t>
            </a:r>
            <a:r>
              <a:rPr lang="en-GB" sz="1800">
                <a:solidFill>
                  <a:srgbClr val="980000"/>
                </a:solidFill>
                <a:highlight>
                  <a:srgbClr val="00FFFF"/>
                </a:highlight>
                <a:latin typeface="Didact Gothic"/>
                <a:ea typeface="Didact Gothic"/>
                <a:cs typeface="Didact Gothic"/>
                <a:sym typeface="Didact Gothic"/>
              </a:rPr>
              <a:t>"</a:t>
            </a:r>
            <a:r>
              <a:rPr lang="en-GB" sz="1800">
                <a:solidFill>
                  <a:srgbClr val="980000"/>
                </a:solidFill>
                <a:latin typeface="Didact Gothic"/>
                <a:ea typeface="Didact Gothic"/>
                <a:cs typeface="Didact Gothic"/>
                <a:sym typeface="Didact Gothic"/>
              </a:rPr>
              <a:t>&gt;</a:t>
            </a:r>
            <a:r>
              <a:rPr lang="en-GB" sz="1800">
                <a:latin typeface="Didact Gothic"/>
                <a:ea typeface="Didact Gothic"/>
                <a:cs typeface="Didact Gothic"/>
                <a:sym typeface="Didact Gothic"/>
              </a:rPr>
              <a:t>columna izquierda</a:t>
            </a:r>
            <a:r>
              <a:rPr lang="en-GB" sz="1800">
                <a:solidFill>
                  <a:srgbClr val="980000"/>
                </a:solidFill>
                <a:latin typeface="Didact Gothic"/>
                <a:ea typeface="Didact Gothic"/>
                <a:cs typeface="Didact Gothic"/>
                <a:sym typeface="Didact Gothic"/>
              </a:rPr>
              <a:t>&lt;/div&gt;</a:t>
            </a:r>
            <a:endParaRPr sz="1600">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sz="1600">
                <a:solidFill>
                  <a:srgbClr val="0000CD"/>
                </a:solidFill>
              </a:rPr>
              <a:t>&lt;</a:t>
            </a:r>
            <a:r>
              <a:rPr lang="en-GB" sz="1600">
                <a:solidFill>
                  <a:srgbClr val="A52A2A"/>
                </a:solidFill>
              </a:rPr>
              <a:t>/div</a:t>
            </a:r>
            <a:r>
              <a:rPr lang="en-GB" sz="1600">
                <a:solidFill>
                  <a:srgbClr val="0000CD"/>
                </a:solidFill>
              </a:rPr>
              <a:t>&gt;</a:t>
            </a:r>
            <a:endParaRPr sz="1600">
              <a:solidFill>
                <a:srgbClr val="0000CD"/>
              </a:solidFill>
            </a:endParaRPr>
          </a:p>
        </p:txBody>
      </p:sp>
      <p:pic>
        <p:nvPicPr>
          <p:cNvPr id="504" name="Google Shape;504;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5" name="Google Shape;505;p64"/>
          <p:cNvSpPr txBox="1"/>
          <p:nvPr/>
        </p:nvSpPr>
        <p:spPr>
          <a:xfrm>
            <a:off x="643801" y="2930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
        <p:nvSpPr>
          <p:cNvPr id="506" name="Google Shape;506;p64"/>
          <p:cNvSpPr txBox="1"/>
          <p:nvPr/>
        </p:nvSpPr>
        <p:spPr>
          <a:xfrm>
            <a:off x="551850" y="1243850"/>
            <a:ext cx="8345100" cy="150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Si quisiéramos que el mismo div ocupe 6 columnas en un dispositivo de </a:t>
            </a:r>
            <a:r>
              <a:rPr i="1" lang="en-GB" sz="1800">
                <a:latin typeface="Helvetica Neue Light"/>
                <a:ea typeface="Helvetica Neue Light"/>
                <a:cs typeface="Helvetica Neue Light"/>
                <a:sym typeface="Helvetica Neue Light"/>
              </a:rPr>
              <a:t>480px</a:t>
            </a:r>
            <a:r>
              <a:rPr lang="en-GB" sz="1800">
                <a:latin typeface="Helvetica Neue Light"/>
                <a:ea typeface="Helvetica Neue Light"/>
                <a:cs typeface="Helvetica Neue Light"/>
                <a:sym typeface="Helvetica Neue Light"/>
              </a:rPr>
              <a:t> de ancho, deberíamos aplicarle dos clases, para indicarle </a:t>
            </a:r>
            <a:r>
              <a:rPr b="1" lang="en-GB" sz="1800">
                <a:latin typeface="Helvetica Neue"/>
                <a:ea typeface="Helvetica Neue"/>
                <a:cs typeface="Helvetica Neue"/>
                <a:sym typeface="Helvetica Neue"/>
              </a:rPr>
              <a:t>un comportamiento para cada resolución</a:t>
            </a:r>
            <a:r>
              <a:rPr lang="en-GB" sz="1800">
                <a:latin typeface="Helvetica Neue Light"/>
                <a:ea typeface="Helvetica Neue Light"/>
                <a:cs typeface="Helvetica Neue Light"/>
                <a:sym typeface="Helvetica Neue Light"/>
              </a:rPr>
              <a:t>, como se visualiza en el siguiente ejemplo:</a:t>
            </a:r>
            <a:endParaRPr sz="1800">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12" name="Google Shape;512;p65"/>
          <p:cNvPicPr preferRelativeResize="0"/>
          <p:nvPr/>
        </p:nvPicPr>
        <p:blipFill>
          <a:blip r:embed="rId4">
            <a:alphaModFix/>
          </a:blip>
          <a:stretch>
            <a:fillRect/>
          </a:stretch>
        </p:blipFill>
        <p:spPr>
          <a:xfrm>
            <a:off x="508775" y="1820975"/>
            <a:ext cx="6906760" cy="2358924"/>
          </a:xfrm>
          <a:prstGeom prst="rect">
            <a:avLst/>
          </a:prstGeom>
          <a:noFill/>
          <a:ln>
            <a:noFill/>
          </a:ln>
        </p:spPr>
      </p:pic>
      <p:pic>
        <p:nvPicPr>
          <p:cNvPr id="513" name="Google Shape;513;p65"/>
          <p:cNvPicPr preferRelativeResize="0"/>
          <p:nvPr/>
        </p:nvPicPr>
        <p:blipFill>
          <a:blip r:embed="rId5">
            <a:alphaModFix/>
          </a:blip>
          <a:stretch>
            <a:fillRect/>
          </a:stretch>
        </p:blipFill>
        <p:spPr>
          <a:xfrm>
            <a:off x="7364175" y="1897167"/>
            <a:ext cx="1321050" cy="2212225"/>
          </a:xfrm>
          <a:prstGeom prst="rect">
            <a:avLst/>
          </a:prstGeom>
          <a:noFill/>
          <a:ln>
            <a:noFill/>
          </a:ln>
        </p:spPr>
      </p:pic>
      <p:sp>
        <p:nvSpPr>
          <p:cNvPr id="514" name="Google Shape;514;p65"/>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0" name="Google Shape;520;p66"/>
          <p:cNvSpPr txBox="1"/>
          <p:nvPr/>
        </p:nvSpPr>
        <p:spPr>
          <a:xfrm>
            <a:off x="0" y="1344600"/>
            <a:ext cx="9144000" cy="77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GB" sz="1600">
                <a:solidFill>
                  <a:schemeClr val="dk1"/>
                </a:solidFill>
                <a:latin typeface="Helvetica Neue Light"/>
                <a:ea typeface="Helvetica Neue Light"/>
                <a:cs typeface="Helvetica Neue Light"/>
                <a:sym typeface="Helvetica Neue Light"/>
              </a:rPr>
              <a:t>Con lo que hemos visto, logramos hacer rápidamente columnas, pero…</a:t>
            </a:r>
            <a:r>
              <a:rPr b="1" lang="en-GB" sz="1600">
                <a:solidFill>
                  <a:schemeClr val="dk1"/>
                </a:solidFill>
                <a:latin typeface="Helvetica Neue"/>
                <a:ea typeface="Helvetica Neue"/>
                <a:cs typeface="Helvetica Neue"/>
                <a:sym typeface="Helvetica Neue"/>
              </a:rPr>
              <a:t> no especificamos cuántas columnas debe haber según de la resolución del dispositivo:</a:t>
            </a:r>
            <a:endParaRPr b="1" sz="1600">
              <a:latin typeface="Helvetica Neue"/>
              <a:ea typeface="Helvetica Neue"/>
              <a:cs typeface="Helvetica Neue"/>
              <a:sym typeface="Helvetica Neue"/>
            </a:endParaRPr>
          </a:p>
        </p:txBody>
      </p:sp>
      <p:pic>
        <p:nvPicPr>
          <p:cNvPr id="521" name="Google Shape;521;p66"/>
          <p:cNvPicPr preferRelativeResize="0"/>
          <p:nvPr/>
        </p:nvPicPr>
        <p:blipFill>
          <a:blip r:embed="rId4">
            <a:alphaModFix/>
          </a:blip>
          <a:stretch>
            <a:fillRect/>
          </a:stretch>
        </p:blipFill>
        <p:spPr>
          <a:xfrm>
            <a:off x="1077400" y="2042925"/>
            <a:ext cx="7298254" cy="2616700"/>
          </a:xfrm>
          <a:prstGeom prst="rect">
            <a:avLst/>
          </a:prstGeom>
          <a:noFill/>
          <a:ln>
            <a:noFill/>
          </a:ln>
        </p:spPr>
      </p:pic>
      <p:sp>
        <p:nvSpPr>
          <p:cNvPr id="522" name="Google Shape;522;p66"/>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6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8" name="Google Shape;528;p67"/>
          <p:cNvPicPr preferRelativeResize="0"/>
          <p:nvPr/>
        </p:nvPicPr>
        <p:blipFill>
          <a:blip r:embed="rId4">
            <a:alphaModFix/>
          </a:blip>
          <a:stretch>
            <a:fillRect/>
          </a:stretch>
        </p:blipFill>
        <p:spPr>
          <a:xfrm>
            <a:off x="1132400" y="1448400"/>
            <a:ext cx="6879575" cy="3211225"/>
          </a:xfrm>
          <a:prstGeom prst="rect">
            <a:avLst/>
          </a:prstGeom>
          <a:noFill/>
          <a:ln>
            <a:noFill/>
          </a:ln>
        </p:spPr>
      </p:pic>
      <p:sp>
        <p:nvSpPr>
          <p:cNvPr id="529" name="Google Shape;529;p67"/>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3" name="Shape 533"/>
        <p:cNvGrpSpPr/>
        <p:nvPr/>
      </p:nvGrpSpPr>
      <p:grpSpPr>
        <a:xfrm>
          <a:off x="0" y="0"/>
          <a:ext cx="0" cy="0"/>
          <a:chOff x="0" y="0"/>
          <a:chExt cx="0" cy="0"/>
        </a:xfrm>
      </p:grpSpPr>
      <p:sp>
        <p:nvSpPr>
          <p:cNvPr id="534" name="Google Shape;534;p68"/>
          <p:cNvSpPr txBox="1"/>
          <p:nvPr/>
        </p:nvSpPr>
        <p:spPr>
          <a:xfrm>
            <a:off x="1132200" y="1586300"/>
            <a:ext cx="6879600" cy="16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800">
              <a:latin typeface="Helvetica Neue Light"/>
              <a:ea typeface="Helvetica Neue Light"/>
              <a:cs typeface="Helvetica Neue Light"/>
              <a:sym typeface="Helvetica Neue Light"/>
            </a:endParaRPr>
          </a:p>
        </p:txBody>
      </p:sp>
      <p:pic>
        <p:nvPicPr>
          <p:cNvPr id="535" name="Google Shape;535;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6" name="Google Shape;536;p68"/>
          <p:cNvSpPr txBox="1"/>
          <p:nvPr/>
        </p:nvSpPr>
        <p:spPr>
          <a:xfrm>
            <a:off x="2631450" y="3500225"/>
            <a:ext cx="38811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lang="en-GB" sz="1800">
                <a:latin typeface="Helvetica Neue Light"/>
                <a:ea typeface="Helvetica Neue Light"/>
                <a:cs typeface="Helvetica Neue Light"/>
                <a:sym typeface="Helvetica Neue Light"/>
              </a:rPr>
              <a:t>&lt;div class="</a:t>
            </a:r>
            <a:r>
              <a:rPr lang="en-GB" sz="1800">
                <a:highlight>
                  <a:srgbClr val="FFFF00"/>
                </a:highlight>
                <a:latin typeface="Helvetica Neue Light"/>
                <a:ea typeface="Helvetica Neue Light"/>
                <a:cs typeface="Helvetica Neue Light"/>
                <a:sym typeface="Helvetica Neue Light"/>
              </a:rPr>
              <a:t>col-md-4</a:t>
            </a:r>
            <a:r>
              <a:rPr lang="en-GB" sz="1800">
                <a:highlight>
                  <a:srgbClr val="FF00FF"/>
                </a:highlight>
                <a:latin typeface="Helvetica Neue Light"/>
                <a:ea typeface="Helvetica Neue Light"/>
                <a:cs typeface="Helvetica Neue Light"/>
                <a:sym typeface="Helvetica Neue Light"/>
              </a:rPr>
              <a:t> col-sm-6"</a:t>
            </a:r>
            <a:r>
              <a:rPr lang="en-GB" sz="1800">
                <a:latin typeface="Helvetica Neue Light"/>
                <a:ea typeface="Helvetica Neue Light"/>
                <a:cs typeface="Helvetica Neue Light"/>
                <a:sym typeface="Helvetica Neue Light"/>
              </a:rPr>
              <a:t>&gt;</a:t>
            </a:r>
            <a:endParaRPr>
              <a:latin typeface="Helvetica Neue Light"/>
              <a:ea typeface="Helvetica Neue Light"/>
              <a:cs typeface="Helvetica Neue Light"/>
              <a:sym typeface="Helvetica Neue Light"/>
            </a:endParaRPr>
          </a:p>
        </p:txBody>
      </p:sp>
      <p:sp>
        <p:nvSpPr>
          <p:cNvPr id="537" name="Google Shape;537;p68"/>
          <p:cNvSpPr txBox="1"/>
          <p:nvPr/>
        </p:nvSpPr>
        <p:spPr>
          <a:xfrm>
            <a:off x="643801" y="2188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6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43" name="Google Shape;543;p69"/>
          <p:cNvPicPr preferRelativeResize="0"/>
          <p:nvPr/>
        </p:nvPicPr>
        <p:blipFill>
          <a:blip r:embed="rId4">
            <a:alphaModFix/>
          </a:blip>
          <a:stretch>
            <a:fillRect/>
          </a:stretch>
        </p:blipFill>
        <p:spPr>
          <a:xfrm>
            <a:off x="228601" y="1839627"/>
            <a:ext cx="8719075" cy="2389773"/>
          </a:xfrm>
          <a:prstGeom prst="rect">
            <a:avLst/>
          </a:prstGeom>
          <a:noFill/>
          <a:ln>
            <a:noFill/>
          </a:ln>
        </p:spPr>
      </p:pic>
      <p:sp>
        <p:nvSpPr>
          <p:cNvPr id="544" name="Google Shape;544;p69"/>
          <p:cNvSpPr txBox="1"/>
          <p:nvPr/>
        </p:nvSpPr>
        <p:spPr>
          <a:xfrm>
            <a:off x="3541950" y="957950"/>
            <a:ext cx="20601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Anton"/>
                <a:ea typeface="Anton"/>
                <a:cs typeface="Anton"/>
                <a:sym typeface="Anton"/>
              </a:rPr>
              <a:t>Ejemplo de grilla:</a:t>
            </a:r>
            <a:endParaRPr sz="1800">
              <a:latin typeface="Anton"/>
              <a:ea typeface="Anton"/>
              <a:cs typeface="Anton"/>
              <a:sym typeface="Anton"/>
            </a:endParaRPr>
          </a:p>
        </p:txBody>
      </p:sp>
      <p:sp>
        <p:nvSpPr>
          <p:cNvPr id="545" name="Google Shape;545;p69"/>
          <p:cNvSpPr txBox="1"/>
          <p:nvPr/>
        </p:nvSpPr>
        <p:spPr>
          <a:xfrm>
            <a:off x="659926" y="120475"/>
            <a:ext cx="7856400" cy="697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2000"/>
              </a:spcBef>
              <a:spcAft>
                <a:spcPts val="600"/>
              </a:spcAft>
              <a:buClr>
                <a:schemeClr val="dk1"/>
              </a:buClr>
              <a:buSzPts val="1100"/>
              <a:buFont typeface="Arial"/>
              <a:buNone/>
            </a:pPr>
            <a:r>
              <a:rPr i="1" lang="en-GB" sz="4000">
                <a:solidFill>
                  <a:schemeClr val="dk1"/>
                </a:solidFill>
                <a:latin typeface="Anton"/>
                <a:ea typeface="Anton"/>
                <a:cs typeface="Anton"/>
                <a:sym typeface="Anton"/>
              </a:rPr>
              <a:t>SISTEMA DE GRILLAS</a:t>
            </a:r>
            <a:endParaRPr i="1" sz="4000">
              <a:solidFill>
                <a:schemeClr val="dk1"/>
              </a:solidFill>
              <a:latin typeface="Anton"/>
              <a:ea typeface="Anton"/>
              <a:cs typeface="Anton"/>
              <a:sym typeface="Ant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49" name="Shape 549"/>
        <p:cNvGrpSpPr/>
        <p:nvPr/>
      </p:nvGrpSpPr>
      <p:grpSpPr>
        <a:xfrm>
          <a:off x="0" y="0"/>
          <a:ext cx="0" cy="0"/>
          <a:chOff x="0" y="0"/>
          <a:chExt cx="0" cy="0"/>
        </a:xfrm>
      </p:grpSpPr>
      <p:pic>
        <p:nvPicPr>
          <p:cNvPr id="550" name="Google Shape;550;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1" name="Google Shape;551;p70"/>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552" name="Google Shape;552;p70"/>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6" name="Shape 556"/>
        <p:cNvGrpSpPr/>
        <p:nvPr/>
      </p:nvGrpSpPr>
      <p:grpSpPr>
        <a:xfrm>
          <a:off x="0" y="0"/>
          <a:ext cx="0" cy="0"/>
          <a:chOff x="0" y="0"/>
          <a:chExt cx="0" cy="0"/>
        </a:xfrm>
      </p:grpSpPr>
      <p:sp>
        <p:nvSpPr>
          <p:cNvPr id="557" name="Google Shape;557;p71"/>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COMPONENTES DE BOOTSTRAP</a:t>
            </a:r>
            <a:endParaRPr i="1" sz="3600">
              <a:solidFill>
                <a:srgbClr val="E0FF00"/>
              </a:solidFill>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3" name="Google Shape;563;p72"/>
          <p:cNvSpPr txBox="1"/>
          <p:nvPr/>
        </p:nvSpPr>
        <p:spPr>
          <a:xfrm>
            <a:off x="643801" y="-1460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TABLAS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64" name="Google Shape;564;p72"/>
          <p:cNvSpPr txBox="1"/>
          <p:nvPr/>
        </p:nvSpPr>
        <p:spPr>
          <a:xfrm>
            <a:off x="0" y="479700"/>
            <a:ext cx="9144000" cy="124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Entre otros elementos, las tablas también están estiladas por el framework, como se ve en el siguiente ejemplo:</a:t>
            </a:r>
            <a:endParaRPr i="1" sz="1800">
              <a:latin typeface="Helvetica Neue Light"/>
              <a:ea typeface="Helvetica Neue Light"/>
              <a:cs typeface="Helvetica Neue Light"/>
              <a:sym typeface="Helvetica Neue Light"/>
            </a:endParaRPr>
          </a:p>
        </p:txBody>
      </p:sp>
      <p:sp>
        <p:nvSpPr>
          <p:cNvPr id="565" name="Google Shape;565;p72"/>
          <p:cNvSpPr txBox="1"/>
          <p:nvPr/>
        </p:nvSpPr>
        <p:spPr>
          <a:xfrm>
            <a:off x="4688850" y="1461625"/>
            <a:ext cx="3933000" cy="2988300"/>
          </a:xfrm>
          <a:prstGeom prst="rect">
            <a:avLst/>
          </a:prstGeom>
          <a:solidFill>
            <a:srgbClr val="FFF2CC"/>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chemeClr val="dk1"/>
              </a:buClr>
              <a:buSzPts val="1100"/>
              <a:buFont typeface="Arial"/>
              <a:buNone/>
            </a:pPr>
            <a:r>
              <a:rPr lang="en-GB">
                <a:solidFill>
                  <a:srgbClr val="0000CD"/>
                </a:solidFill>
              </a:rPr>
              <a:t>&lt;</a:t>
            </a:r>
            <a:r>
              <a:rPr lang="en-GB">
                <a:solidFill>
                  <a:srgbClr val="A52A2A"/>
                </a:solidFill>
              </a:rPr>
              <a:t>h1</a:t>
            </a:r>
            <a:r>
              <a:rPr lang="en-GB">
                <a:solidFill>
                  <a:srgbClr val="0000CD"/>
                </a:solidFill>
              </a:rPr>
              <a:t>&gt;</a:t>
            </a:r>
            <a:r>
              <a:rPr lang="en-GB">
                <a:solidFill>
                  <a:schemeClr val="dk1"/>
                </a:solidFill>
              </a:rPr>
              <a:t>Título Principal</a:t>
            </a:r>
            <a:r>
              <a:rPr lang="en-GB">
                <a:solidFill>
                  <a:srgbClr val="0000CD"/>
                </a:solidFill>
              </a:rPr>
              <a:t>&lt;</a:t>
            </a:r>
            <a:r>
              <a:rPr lang="en-GB">
                <a:solidFill>
                  <a:srgbClr val="A52A2A"/>
                </a:solidFill>
              </a:rPr>
              <a:t>/h1</a:t>
            </a:r>
            <a:r>
              <a:rPr lang="en-GB">
                <a:solidFill>
                  <a:srgbClr val="0000CD"/>
                </a:solidFill>
              </a:rPr>
              <a:t>&gt;</a:t>
            </a:r>
            <a:endParaRPr>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0000CD"/>
                </a:solidFill>
              </a:rPr>
              <a:t>&lt;</a:t>
            </a:r>
            <a:r>
              <a:rPr lang="en-GB">
                <a:solidFill>
                  <a:srgbClr val="A52A2A"/>
                </a:solidFill>
              </a:rPr>
              <a:t>div</a:t>
            </a:r>
            <a:r>
              <a:rPr lang="en-GB">
                <a:solidFill>
                  <a:srgbClr val="FF0000"/>
                </a:solidFill>
              </a:rPr>
              <a:t> class</a:t>
            </a:r>
            <a:r>
              <a:rPr lang="en-GB">
                <a:solidFill>
                  <a:srgbClr val="0000CD"/>
                </a:solidFill>
              </a:rPr>
              <a:t>="</a:t>
            </a:r>
            <a:r>
              <a:rPr lang="en-GB">
                <a:solidFill>
                  <a:srgbClr val="0000FF"/>
                </a:solidFill>
                <a:latin typeface="Didact Gothic"/>
                <a:ea typeface="Didact Gothic"/>
                <a:cs typeface="Didact Gothic"/>
                <a:sym typeface="Didact Gothic"/>
              </a:rPr>
              <a:t>container</a:t>
            </a:r>
            <a:r>
              <a:rPr lang="en-GB">
                <a:solidFill>
                  <a:srgbClr val="0000CD"/>
                </a:solidFill>
              </a:rPr>
              <a:t>"&gt;</a:t>
            </a:r>
            <a:endParaRPr>
              <a:solidFill>
                <a:srgbClr val="0000CD"/>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&lt;h2&gt;</a:t>
            </a:r>
            <a:r>
              <a:rPr lang="en-GB"/>
              <a:t>Tabla Básica</a:t>
            </a:r>
            <a:r>
              <a:rPr lang="en-GB">
                <a:solidFill>
                  <a:srgbClr val="980000"/>
                </a:solidFill>
              </a:rPr>
              <a:t>&lt;/h2&gt;</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&lt;p&gt;</a:t>
            </a:r>
            <a:r>
              <a:rPr lang="en-GB"/>
              <a:t>La clase .table agrega un estilo básico (relleno ligero y solo divisores horizontales) a una tabla:</a:t>
            </a:r>
            <a:r>
              <a:rPr lang="en-GB">
                <a:solidFill>
                  <a:srgbClr val="980000"/>
                </a:solidFill>
              </a:rPr>
              <a:t>&lt;/p&gt;       	 </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&lt;table </a:t>
            </a:r>
            <a:r>
              <a:rPr lang="en-GB">
                <a:solidFill>
                  <a:srgbClr val="FF0000"/>
                </a:solidFill>
              </a:rPr>
              <a:t>class</a:t>
            </a:r>
            <a:r>
              <a:rPr lang="en-GB">
                <a:solidFill>
                  <a:srgbClr val="980000"/>
                </a:solidFill>
              </a:rPr>
              <a:t>="</a:t>
            </a:r>
            <a:r>
              <a:rPr lang="en-GB">
                <a:solidFill>
                  <a:srgbClr val="0000FF"/>
                </a:solidFill>
              </a:rPr>
              <a:t>table</a:t>
            </a:r>
            <a:r>
              <a:rPr lang="en-GB">
                <a:solidFill>
                  <a:srgbClr val="980000"/>
                </a:solidFill>
              </a:rPr>
              <a:t>"&gt;</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980000"/>
                </a:solidFill>
              </a:rPr>
              <a:t> &lt;/table&gt;</a:t>
            </a:r>
            <a:endParaRPr>
              <a:solidFill>
                <a:srgbClr val="980000"/>
              </a:solidFill>
            </a:endParaRPr>
          </a:p>
          <a:p>
            <a:pPr indent="0" lvl="0" marL="0" rtl="0" algn="just">
              <a:lnSpc>
                <a:spcPct val="135714"/>
              </a:lnSpc>
              <a:spcBef>
                <a:spcPts val="0"/>
              </a:spcBef>
              <a:spcAft>
                <a:spcPts val="0"/>
              </a:spcAft>
              <a:buClr>
                <a:schemeClr val="dk1"/>
              </a:buClr>
              <a:buSzPts val="1100"/>
              <a:buFont typeface="Arial"/>
              <a:buNone/>
            </a:pPr>
            <a:r>
              <a:rPr lang="en-GB">
                <a:solidFill>
                  <a:srgbClr val="0000CD"/>
                </a:solidFill>
              </a:rPr>
              <a:t>&lt;</a:t>
            </a:r>
            <a:r>
              <a:rPr lang="en-GB">
                <a:solidFill>
                  <a:srgbClr val="A52A2A"/>
                </a:solidFill>
              </a:rPr>
              <a:t>/div</a:t>
            </a:r>
            <a:r>
              <a:rPr lang="en-GB">
                <a:solidFill>
                  <a:srgbClr val="0000CD"/>
                </a:solidFill>
              </a:rPr>
              <a:t>&gt;</a:t>
            </a:r>
            <a:endParaRPr>
              <a:solidFill>
                <a:srgbClr val="0000CD"/>
              </a:solidFill>
            </a:endParaRPr>
          </a:p>
        </p:txBody>
      </p:sp>
      <p:pic>
        <p:nvPicPr>
          <p:cNvPr id="566" name="Google Shape;566;p72"/>
          <p:cNvPicPr preferRelativeResize="0"/>
          <p:nvPr/>
        </p:nvPicPr>
        <p:blipFill>
          <a:blip r:embed="rId4">
            <a:alphaModFix/>
          </a:blip>
          <a:stretch>
            <a:fillRect/>
          </a:stretch>
        </p:blipFill>
        <p:spPr>
          <a:xfrm>
            <a:off x="686800" y="1461615"/>
            <a:ext cx="3719556" cy="347158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2" name="Google Shape;572;p73"/>
          <p:cNvSpPr txBox="1"/>
          <p:nvPr/>
        </p:nvSpPr>
        <p:spPr>
          <a:xfrm>
            <a:off x="3125550" y="265225"/>
            <a:ext cx="2892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FORMULARIOS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73" name="Google Shape;573;p73"/>
          <p:cNvSpPr txBox="1"/>
          <p:nvPr/>
        </p:nvSpPr>
        <p:spPr>
          <a:xfrm>
            <a:off x="1327500" y="1764625"/>
            <a:ext cx="6708600" cy="21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Bootstrap aplica por defecto algunos estilos a todos los componentes de los formularios. Si además añades la clase </a:t>
            </a:r>
            <a:r>
              <a:rPr lang="en-GB" sz="1800">
                <a:solidFill>
                  <a:schemeClr val="dk1"/>
                </a:solidFill>
                <a:highlight>
                  <a:srgbClr val="E0FF00"/>
                </a:highlight>
                <a:latin typeface="Helvetica Neue Light"/>
                <a:ea typeface="Helvetica Neue Light"/>
                <a:cs typeface="Helvetica Neue Light"/>
                <a:sym typeface="Helvetica Neue Light"/>
              </a:rPr>
              <a:t>.form-control</a:t>
            </a:r>
            <a:r>
              <a:rPr lang="en-GB" sz="1800">
                <a:solidFill>
                  <a:schemeClr val="dk1"/>
                </a:solidFill>
                <a:latin typeface="Helvetica Neue Light"/>
                <a:ea typeface="Helvetica Neue Light"/>
                <a:cs typeface="Helvetica Neue Light"/>
                <a:sym typeface="Helvetica Neue Light"/>
              </a:rPr>
              <a:t> a los elementos </a:t>
            </a:r>
            <a:r>
              <a:rPr b="1" lang="en-GB" sz="1800">
                <a:solidFill>
                  <a:schemeClr val="dk1"/>
                </a:solidFill>
                <a:latin typeface="Helvetica Neue"/>
                <a:ea typeface="Helvetica Neue"/>
                <a:cs typeface="Helvetica Neue"/>
                <a:sym typeface="Helvetica Neue"/>
              </a:rPr>
              <a:t>&lt;input&gt;</a:t>
            </a:r>
            <a:r>
              <a:rPr lang="en-GB" sz="1800">
                <a:solidFill>
                  <a:schemeClr val="dk1"/>
                </a:solidFill>
                <a:latin typeface="Helvetica Neue Light"/>
                <a:ea typeface="Helvetica Neue Light"/>
                <a:cs typeface="Helvetica Neue Light"/>
                <a:sym typeface="Helvetica Neue Light"/>
              </a:rPr>
              <a:t>, </a:t>
            </a:r>
            <a:r>
              <a:rPr b="1" lang="en-GB" sz="1800">
                <a:solidFill>
                  <a:schemeClr val="dk1"/>
                </a:solidFill>
                <a:latin typeface="Helvetica Neue"/>
                <a:ea typeface="Helvetica Neue"/>
                <a:cs typeface="Helvetica Neue"/>
                <a:sym typeface="Helvetica Neue"/>
              </a:rPr>
              <a:t>&lt;textarea&gt;</a:t>
            </a:r>
            <a:r>
              <a:rPr lang="en-GB" sz="1800">
                <a:solidFill>
                  <a:schemeClr val="dk1"/>
                </a:solidFill>
                <a:latin typeface="Helvetica Neue Light"/>
                <a:ea typeface="Helvetica Neue Light"/>
                <a:cs typeface="Helvetica Neue Light"/>
                <a:sym typeface="Helvetica Neue Light"/>
              </a:rPr>
              <a:t> y </a:t>
            </a:r>
            <a:r>
              <a:rPr b="1" lang="en-GB" sz="1800">
                <a:solidFill>
                  <a:schemeClr val="dk1"/>
                </a:solidFill>
                <a:latin typeface="Helvetica Neue"/>
                <a:ea typeface="Helvetica Neue"/>
                <a:cs typeface="Helvetica Neue"/>
                <a:sym typeface="Helvetica Neue"/>
              </a:rPr>
              <a:t>&lt;select&gt;</a:t>
            </a:r>
            <a:r>
              <a:rPr lang="en-GB" sz="1800">
                <a:solidFill>
                  <a:schemeClr val="dk1"/>
                </a:solidFill>
                <a:latin typeface="Helvetica Neue Light"/>
                <a:ea typeface="Helvetica Neue Light"/>
                <a:cs typeface="Helvetica Neue Light"/>
                <a:sym typeface="Helvetica Neue Light"/>
              </a:rPr>
              <a:t>, su anchura se establece a </a:t>
            </a:r>
            <a:r>
              <a:rPr i="1" lang="en-GB" sz="1800">
                <a:solidFill>
                  <a:schemeClr val="dk1"/>
                </a:solidFill>
                <a:latin typeface="Helvetica Neue Light"/>
                <a:ea typeface="Helvetica Neue Light"/>
                <a:cs typeface="Helvetica Neue Light"/>
                <a:sym typeface="Helvetica Neue Light"/>
              </a:rPr>
              <a:t>width: 100%</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Si quieres optimizar el espaciado, utiliza la clase </a:t>
            </a:r>
            <a:r>
              <a:rPr i="1" lang="en-GB" sz="1800">
                <a:solidFill>
                  <a:schemeClr val="dk1"/>
                </a:solidFill>
                <a:highlight>
                  <a:srgbClr val="E0FF00"/>
                </a:highlight>
                <a:latin typeface="Helvetica Neue Light"/>
                <a:ea typeface="Helvetica Neue Light"/>
                <a:cs typeface="Helvetica Neue Light"/>
                <a:sym typeface="Helvetica Neue Light"/>
              </a:rPr>
              <a:t>.form-group</a:t>
            </a:r>
            <a:r>
              <a:rPr lang="en-GB" sz="1800">
                <a:solidFill>
                  <a:schemeClr val="dk1"/>
                </a:solidFill>
                <a:latin typeface="Helvetica Neue Light"/>
                <a:ea typeface="Helvetica Neue Light"/>
                <a:cs typeface="Helvetica Neue Light"/>
                <a:sym typeface="Helvetica Neue Light"/>
              </a:rPr>
              <a:t> para encerrar cada campo de formulario con su </a:t>
            </a:r>
            <a:r>
              <a:rPr b="1" lang="en-GB" sz="1800">
                <a:solidFill>
                  <a:schemeClr val="dk1"/>
                </a:solidFill>
                <a:latin typeface="Helvetica Neue"/>
                <a:ea typeface="Helvetica Neue"/>
                <a:cs typeface="Helvetica Neue"/>
                <a:sym typeface="Helvetica Neue"/>
              </a:rPr>
              <a:t>&lt;label&gt;</a:t>
            </a:r>
            <a:r>
              <a:rPr lang="en-GB" sz="1800">
                <a:solidFill>
                  <a:schemeClr val="dk1"/>
                </a:solidFill>
                <a:latin typeface="Helvetica Neue Light"/>
                <a:ea typeface="Helvetica Neue Light"/>
                <a:cs typeface="Helvetica Neue Light"/>
                <a:sym typeface="Helvetica Neue Light"/>
              </a:rPr>
              <a:t>.</a:t>
            </a:r>
            <a:endParaRPr i="1"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Ejes:</a:t>
            </a:r>
            <a:r>
              <a:rPr lang="en-GB">
                <a:solidFill>
                  <a:schemeClr val="dk1"/>
                </a:solidFill>
                <a:latin typeface="Helvetica Neue Light"/>
                <a:ea typeface="Helvetica Neue Light"/>
                <a:cs typeface="Helvetica Neue Light"/>
                <a:sym typeface="Helvetica Neue Light"/>
              </a:rPr>
              <a:t> para entender los valores que debemos aplicar, es necesario comprender el concepto de los ejes.</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lang="en-GB">
                <a:solidFill>
                  <a:schemeClr val="dk1"/>
                </a:solidFill>
                <a:latin typeface="Helvetica Neue"/>
                <a:ea typeface="Helvetica Neue"/>
                <a:cs typeface="Helvetica Neue"/>
                <a:sym typeface="Helvetica Neue"/>
              </a:rPr>
              <a:t>X</a:t>
            </a:r>
            <a:r>
              <a:rPr lang="en-GB">
                <a:solidFill>
                  <a:schemeClr val="dk1"/>
                </a:solidFill>
                <a:latin typeface="Helvetica Neue Light"/>
                <a:ea typeface="Helvetica Neue Light"/>
                <a:cs typeface="Helvetica Neue Light"/>
                <a:sym typeface="Helvetica Neue Light"/>
              </a:rPr>
              <a:t> se refiere a la posición horizontal, de izquierda a derecha.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lang="en-GB">
                <a:solidFill>
                  <a:schemeClr val="dk1"/>
                </a:solidFill>
                <a:latin typeface="Helvetica Neue"/>
                <a:ea typeface="Helvetica Neue"/>
                <a:cs typeface="Helvetica Neue"/>
                <a:sym typeface="Helvetica Neue"/>
              </a:rPr>
              <a:t>Y</a:t>
            </a:r>
            <a:r>
              <a:rPr lang="en-GB">
                <a:solidFill>
                  <a:schemeClr val="dk1"/>
                </a:solidFill>
                <a:latin typeface="Helvetica Neue Light"/>
                <a:ea typeface="Helvetica Neue Light"/>
                <a:cs typeface="Helvetica Neue Light"/>
                <a:sym typeface="Helvetica Neue Light"/>
              </a:rPr>
              <a:t> se refiere a la posición vertical, de arriba hacia abajo.</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Light"/>
              <a:buChar char="●"/>
            </a:pPr>
            <a:r>
              <a:rPr b="1" lang="en-GB">
                <a:solidFill>
                  <a:schemeClr val="dk1"/>
                </a:solidFill>
                <a:latin typeface="Helvetica Neue"/>
                <a:ea typeface="Helvetica Neue"/>
                <a:cs typeface="Helvetica Neue"/>
                <a:sym typeface="Helvetica Neue"/>
              </a:rPr>
              <a:t>Z</a:t>
            </a:r>
            <a:r>
              <a:rPr lang="en-GB">
                <a:solidFill>
                  <a:schemeClr val="dk1"/>
                </a:solidFill>
                <a:latin typeface="Helvetica Neue Light"/>
                <a:ea typeface="Helvetica Neue Light"/>
                <a:cs typeface="Helvetica Neue Light"/>
                <a:sym typeface="Helvetica Neue Light"/>
              </a:rPr>
              <a:t> puedes también mover los elementos hacia adelante o atrás en el documento (2D), como si se tratara de un espacio 3D</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29" name="Google Shape;129;p29"/>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8</a:t>
            </a:r>
            <a:endParaRPr i="1" sz="2000">
              <a:latin typeface="Anton"/>
              <a:ea typeface="Anton"/>
              <a:cs typeface="Anton"/>
              <a:sym typeface="Anton"/>
            </a:endParaRPr>
          </a:p>
        </p:txBody>
      </p:sp>
      <p:pic>
        <p:nvPicPr>
          <p:cNvPr id="130" name="Google Shape;1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1" name="Google Shape;131;p29"/>
          <p:cNvSpPr txBox="1"/>
          <p:nvPr/>
        </p:nvSpPr>
        <p:spPr>
          <a:xfrm>
            <a:off x="48269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Gradientes</a:t>
            </a:r>
            <a:r>
              <a:rPr b="1" lang="en-GB">
                <a:solidFill>
                  <a:schemeClr val="dk1"/>
                </a:solidFill>
                <a:latin typeface="Helvetica Neue"/>
                <a:ea typeface="Helvetica Neue"/>
                <a:cs typeface="Helvetica Neue"/>
                <a:sym typeface="Helvetica Neue"/>
              </a:rPr>
              <a:t>:</a:t>
            </a:r>
            <a:r>
              <a:rPr lang="en-GB">
                <a:solidFill>
                  <a:schemeClr val="dk1"/>
                </a:solidFill>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CSS3 ha agregado la opción de crear gradientes (fondos en degradé) sin la necesidad de usar imágenes. Los gradientes en CSS son de dos tipos: lineales (linear-gradient) y radiales (radial-gradient).</a:t>
            </a:r>
            <a:endParaRPr b="1">
              <a:solidFill>
                <a:schemeClr val="dk1"/>
              </a:solidFill>
              <a:latin typeface="Helvetica Neue"/>
              <a:ea typeface="Helvetica Neue"/>
              <a:cs typeface="Helvetica Neue"/>
              <a:sym typeface="Helvetica Neue"/>
            </a:endParaRPr>
          </a:p>
          <a:p>
            <a:pPr indent="-317500" lvl="0" marL="457200" marR="0" rtl="0" algn="l">
              <a:lnSpc>
                <a:spcPct val="115000"/>
              </a:lnSpc>
              <a:spcBef>
                <a:spcPts val="0"/>
              </a:spcBef>
              <a:spcAft>
                <a:spcPts val="0"/>
              </a:spcAft>
              <a:buClr>
                <a:schemeClr val="dk1"/>
              </a:buClr>
              <a:buSzPts val="1400"/>
              <a:buFont typeface="Helvetica Neue"/>
              <a:buChar char="●"/>
            </a:pPr>
            <a:r>
              <a:rPr b="1" lang="en-GB">
                <a:solidFill>
                  <a:schemeClr val="dk1"/>
                </a:solidFill>
                <a:latin typeface="Helvetica Neue"/>
                <a:ea typeface="Helvetica Neue"/>
                <a:cs typeface="Helvetica Neue"/>
                <a:sym typeface="Helvetica Neue"/>
              </a:rPr>
              <a:t>Gradiente lineal: </a:t>
            </a:r>
            <a:r>
              <a:rPr lang="en-GB">
                <a:solidFill>
                  <a:schemeClr val="dk1"/>
                </a:solidFill>
                <a:latin typeface="Helvetica Neue Light"/>
                <a:ea typeface="Helvetica Neue Light"/>
                <a:cs typeface="Helvetica Neue Light"/>
                <a:sym typeface="Helvetica Neue Light"/>
              </a:rPr>
              <a:t>la transformación de color va avanzando línea a línea.</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15000"/>
              </a:lnSpc>
              <a:spcBef>
                <a:spcPts val="0"/>
              </a:spcBef>
              <a:spcAft>
                <a:spcPts val="0"/>
              </a:spcAft>
              <a:buClr>
                <a:schemeClr val="dk1"/>
              </a:buClr>
              <a:buSzPts val="1400"/>
              <a:buFont typeface="Helvetica Neue"/>
              <a:buChar char="●"/>
            </a:pPr>
            <a:r>
              <a:rPr b="1" lang="en-GB">
                <a:solidFill>
                  <a:schemeClr val="dk1"/>
                </a:solidFill>
                <a:latin typeface="Helvetica Neue"/>
                <a:ea typeface="Helvetica Neue"/>
                <a:cs typeface="Helvetica Neue"/>
                <a:sym typeface="Helvetica Neue"/>
              </a:rPr>
              <a:t>Gradiente radial: </a:t>
            </a:r>
            <a:r>
              <a:rPr lang="en-GB">
                <a:solidFill>
                  <a:schemeClr val="dk1"/>
                </a:solidFill>
                <a:latin typeface="Helvetica Neue Light"/>
                <a:ea typeface="Helvetica Neue Light"/>
                <a:cs typeface="Helvetica Neue Light"/>
                <a:sym typeface="Helvetica Neue Light"/>
              </a:rPr>
              <a:t>dicha transformación se produce debido a que sucesivos círculos concéntricos van cambiando de color.</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79" name="Google Shape;579;p74"/>
          <p:cNvSpPr txBox="1"/>
          <p:nvPr/>
        </p:nvSpPr>
        <p:spPr>
          <a:xfrm>
            <a:off x="1077400" y="246700"/>
            <a:ext cx="2892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FORMULARIO</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80" name="Google Shape;580;p74"/>
          <p:cNvSpPr txBox="1"/>
          <p:nvPr/>
        </p:nvSpPr>
        <p:spPr>
          <a:xfrm>
            <a:off x="4590775" y="246700"/>
            <a:ext cx="4392300" cy="4743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A52A2A"/>
                </a:solidFill>
                <a:latin typeface="Didact Gothic"/>
                <a:ea typeface="Didact Gothic"/>
                <a:cs typeface="Didact Gothic"/>
                <a:sym typeface="Didact Gothic"/>
              </a:rPr>
              <a:t>h1</a:t>
            </a:r>
            <a:r>
              <a:rPr lang="en-GB">
                <a:solidFill>
                  <a:srgbClr val="0000CD"/>
                </a:solidFill>
                <a:latin typeface="Didact Gothic"/>
                <a:ea typeface="Didact Gothic"/>
                <a:cs typeface="Didact Gothic"/>
                <a:sym typeface="Didact Gothic"/>
              </a:rPr>
              <a:t>&gt;</a:t>
            </a:r>
            <a:r>
              <a:rPr lang="en-GB">
                <a:solidFill>
                  <a:schemeClr val="dk1"/>
                </a:solidFill>
                <a:latin typeface="Didact Gothic"/>
                <a:ea typeface="Didact Gothic"/>
                <a:cs typeface="Didact Gothic"/>
                <a:sym typeface="Didact Gothic"/>
              </a:rPr>
              <a:t>Título Principal</a:t>
            </a:r>
            <a:r>
              <a:rPr lang="en-GB">
                <a:solidFill>
                  <a:srgbClr val="0000CD"/>
                </a:solidFill>
                <a:latin typeface="Didact Gothic"/>
                <a:ea typeface="Didact Gothic"/>
                <a:cs typeface="Didact Gothic"/>
                <a:sym typeface="Didact Gothic"/>
              </a:rPr>
              <a:t>&lt;</a:t>
            </a:r>
            <a:r>
              <a:rPr lang="en-GB">
                <a:solidFill>
                  <a:srgbClr val="A52A2A"/>
                </a:solidFill>
                <a:latin typeface="Didact Gothic"/>
                <a:ea typeface="Didact Gothic"/>
                <a:cs typeface="Didact Gothic"/>
                <a:sym typeface="Didact Gothic"/>
              </a:rPr>
              <a:t>/h1</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A52A2A"/>
                </a:solidFill>
                <a:latin typeface="Didact Gothic"/>
                <a:ea typeface="Didact Gothic"/>
                <a:cs typeface="Didact Gothic"/>
                <a:sym typeface="Didact Gothic"/>
              </a:rPr>
              <a:t>div</a:t>
            </a:r>
            <a:r>
              <a:rPr lang="en-GB">
                <a:solidFill>
                  <a:srgbClr val="FF0000"/>
                </a:solidFill>
                <a:latin typeface="Didact Gothic"/>
                <a:ea typeface="Didact Gothic"/>
                <a:cs typeface="Didact Gothic"/>
                <a:sym typeface="Didact Gothic"/>
              </a:rPr>
              <a:t> class</a:t>
            </a:r>
            <a:r>
              <a:rPr lang="en-GB">
                <a:solidFill>
                  <a:srgbClr val="0000CD"/>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container</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&lt;h2&gt;</a:t>
            </a:r>
            <a:r>
              <a:rPr lang="en-GB">
                <a:latin typeface="Didact Gothic"/>
                <a:ea typeface="Didact Gothic"/>
                <a:cs typeface="Didact Gothic"/>
                <a:sym typeface="Didact Gothic"/>
              </a:rPr>
              <a:t>Formulario Básico</a:t>
            </a:r>
            <a:r>
              <a:rPr lang="en-GB">
                <a:solidFill>
                  <a:srgbClr val="980000"/>
                </a:solidFill>
                <a:latin typeface="Didact Gothic"/>
                <a:ea typeface="Didact Gothic"/>
                <a:cs typeface="Didact Gothic"/>
                <a:sym typeface="Didact Gothic"/>
              </a:rPr>
              <a:t>&lt;/h2&gt;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&lt;form </a:t>
            </a:r>
            <a:r>
              <a:rPr lang="en-GB">
                <a:solidFill>
                  <a:srgbClr val="FF0000"/>
                </a:solidFill>
                <a:latin typeface="Didact Gothic"/>
                <a:ea typeface="Didact Gothic"/>
                <a:cs typeface="Didact Gothic"/>
                <a:sym typeface="Didact Gothic"/>
              </a:rPr>
              <a:t>action</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a:t>
            </a:r>
            <a:r>
              <a:rPr lang="en-GB">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&lt;div </a:t>
            </a:r>
            <a:r>
              <a:rPr lang="en-GB">
                <a:solidFill>
                  <a:srgbClr val="FF0000"/>
                </a:solidFill>
                <a:latin typeface="Didact Gothic"/>
                <a:ea typeface="Didact Gothic"/>
                <a:cs typeface="Didact Gothic"/>
                <a:sym typeface="Didact Gothic"/>
              </a:rPr>
              <a:t>class</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form-group</a:t>
            </a:r>
            <a:r>
              <a:rPr lang="en-GB">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&lt;label </a:t>
            </a:r>
            <a:r>
              <a:rPr lang="en-GB">
                <a:solidFill>
                  <a:srgbClr val="0000FF"/>
                </a:solidFill>
                <a:latin typeface="Didact Gothic"/>
                <a:ea typeface="Didact Gothic"/>
                <a:cs typeface="Didact Gothic"/>
                <a:sym typeface="Didact Gothic"/>
              </a:rPr>
              <a:t>for</a:t>
            </a:r>
            <a:r>
              <a:rPr lang="en-GB">
                <a:solidFill>
                  <a:srgbClr val="980000"/>
                </a:solidFill>
                <a:latin typeface="Didact Gothic"/>
                <a:ea typeface="Didact Gothic"/>
                <a:cs typeface="Didact Gothic"/>
                <a:sym typeface="Didact Gothic"/>
              </a:rPr>
              <a:t>="</a:t>
            </a:r>
            <a:r>
              <a:rPr lang="en-GB">
                <a:solidFill>
                  <a:srgbClr val="FF0000"/>
                </a:solidFill>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"&gt;</a:t>
            </a:r>
            <a:r>
              <a:rPr lang="en-GB">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:&lt;/label&gt;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&lt;input </a:t>
            </a:r>
            <a:r>
              <a:rPr lang="en-GB">
                <a:solidFill>
                  <a:srgbClr val="FF0000"/>
                </a:solidFill>
                <a:latin typeface="Didact Gothic"/>
                <a:ea typeface="Didact Gothic"/>
                <a:cs typeface="Didact Gothic"/>
                <a:sym typeface="Didact Gothic"/>
              </a:rPr>
              <a:t>type</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class</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form-control</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id</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placeholder</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Ingrese email</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name</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email</a:t>
            </a:r>
            <a:r>
              <a:rPr lang="en-GB">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&lt;/div&gt;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submit</a:t>
            </a:r>
            <a:r>
              <a:rPr lang="en-GB">
                <a:solidFill>
                  <a:srgbClr val="980000"/>
                </a:solidFill>
                <a:latin typeface="Didact Gothic"/>
                <a:ea typeface="Didact Gothic"/>
                <a:cs typeface="Didact Gothic"/>
                <a:sym typeface="Didact Gothic"/>
              </a:rPr>
              <a:t>" </a:t>
            </a:r>
            <a:r>
              <a:rPr lang="en-GB">
                <a:solidFill>
                  <a:srgbClr val="FF0000"/>
                </a:solidFill>
                <a:latin typeface="Didact Gothic"/>
                <a:ea typeface="Didact Gothic"/>
                <a:cs typeface="Didact Gothic"/>
                <a:sym typeface="Didact Gothic"/>
              </a:rPr>
              <a:t>class</a:t>
            </a:r>
            <a:r>
              <a:rPr lang="en-GB">
                <a:solidFill>
                  <a:srgbClr val="980000"/>
                </a:solidFill>
                <a:latin typeface="Didact Gothic"/>
                <a:ea typeface="Didact Gothic"/>
                <a:cs typeface="Didact Gothic"/>
                <a:sym typeface="Didact Gothic"/>
              </a:rPr>
              <a:t>="</a:t>
            </a:r>
            <a:r>
              <a:rPr lang="en-GB">
                <a:solidFill>
                  <a:srgbClr val="0000FF"/>
                </a:solidFill>
                <a:latin typeface="Didact Gothic"/>
                <a:ea typeface="Didact Gothic"/>
                <a:cs typeface="Didact Gothic"/>
                <a:sym typeface="Didact Gothic"/>
              </a:rPr>
              <a:t>btn btn-default"</a:t>
            </a:r>
            <a:r>
              <a:rPr lang="en-GB">
                <a:solidFill>
                  <a:srgbClr val="980000"/>
                </a:solidFill>
                <a:latin typeface="Didact Gothic"/>
                <a:ea typeface="Didact Gothic"/>
                <a:cs typeface="Didact Gothic"/>
                <a:sym typeface="Didact Gothic"/>
              </a:rPr>
              <a:t>&gt;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latin typeface="Didact Gothic"/>
                <a:ea typeface="Didact Gothic"/>
                <a:cs typeface="Didact Gothic"/>
                <a:sym typeface="Didact Gothic"/>
              </a:rPr>
              <a:t>                Ingresar</a:t>
            </a:r>
            <a:endParaRPr>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&lt;/button&gt;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980000"/>
                </a:solidFill>
                <a:latin typeface="Didact Gothic"/>
                <a:ea typeface="Didact Gothic"/>
                <a:cs typeface="Didact Gothic"/>
                <a:sym typeface="Didact Gothic"/>
              </a:rPr>
              <a:t>  &lt;/form&gt;</a:t>
            </a:r>
            <a:endParaRPr>
              <a:solidFill>
                <a:srgbClr val="980000"/>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a:t>
            </a:r>
            <a:r>
              <a:rPr lang="en-GB">
                <a:solidFill>
                  <a:srgbClr val="A52A2A"/>
                </a:solidFill>
                <a:latin typeface="Didact Gothic"/>
                <a:ea typeface="Didact Gothic"/>
                <a:cs typeface="Didact Gothic"/>
                <a:sym typeface="Didact Gothic"/>
              </a:rPr>
              <a:t>/div</a:t>
            </a:r>
            <a:r>
              <a:rPr lang="en-GB">
                <a:solidFill>
                  <a:srgbClr val="0000CD"/>
                </a:solidFill>
                <a:latin typeface="Didact Gothic"/>
                <a:ea typeface="Didact Gothic"/>
                <a:cs typeface="Didact Gothic"/>
                <a:sym typeface="Didact Gothic"/>
              </a:rPr>
              <a:t>&gt;</a:t>
            </a:r>
            <a:endParaRPr>
              <a:solidFill>
                <a:srgbClr val="0000CD"/>
              </a:solidFill>
              <a:latin typeface="Didact Gothic"/>
              <a:ea typeface="Didact Gothic"/>
              <a:cs typeface="Didact Gothic"/>
              <a:sym typeface="Didact Gothic"/>
            </a:endParaRPr>
          </a:p>
        </p:txBody>
      </p:sp>
      <p:pic>
        <p:nvPicPr>
          <p:cNvPr id="581" name="Google Shape;581;p74"/>
          <p:cNvPicPr preferRelativeResize="0"/>
          <p:nvPr/>
        </p:nvPicPr>
        <p:blipFill>
          <a:blip r:embed="rId4">
            <a:alphaModFix/>
          </a:blip>
          <a:stretch>
            <a:fillRect/>
          </a:stretch>
        </p:blipFill>
        <p:spPr>
          <a:xfrm>
            <a:off x="609325" y="1461615"/>
            <a:ext cx="3981450" cy="3190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7" name="Google Shape;587;p75"/>
          <p:cNvSpPr txBox="1"/>
          <p:nvPr/>
        </p:nvSpPr>
        <p:spPr>
          <a:xfrm>
            <a:off x="1077400" y="246700"/>
            <a:ext cx="26334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IMÁGENES</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588" name="Google Shape;588;p75"/>
          <p:cNvSpPr txBox="1"/>
          <p:nvPr/>
        </p:nvSpPr>
        <p:spPr>
          <a:xfrm>
            <a:off x="4481875" y="1367125"/>
            <a:ext cx="4392300" cy="3431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&lt;</a:t>
            </a:r>
            <a:r>
              <a:rPr lang="en-GB" sz="1800">
                <a:solidFill>
                  <a:srgbClr val="A52A2A"/>
                </a:solidFill>
                <a:latin typeface="Didact Gothic"/>
                <a:ea typeface="Didact Gothic"/>
                <a:cs typeface="Didact Gothic"/>
                <a:sym typeface="Didact Gothic"/>
              </a:rPr>
              <a:t>img</a:t>
            </a:r>
            <a:r>
              <a:rPr lang="en-GB" sz="1800">
                <a:solidFill>
                  <a:srgbClr val="FF0000"/>
                </a:solidFill>
                <a:latin typeface="Didact Gothic"/>
                <a:ea typeface="Didact Gothic"/>
                <a:cs typeface="Didact Gothic"/>
                <a:sym typeface="Didact Gothic"/>
              </a:rPr>
              <a:t> src</a:t>
            </a:r>
            <a:r>
              <a:rPr lang="en-GB" sz="1800">
                <a:solidFill>
                  <a:srgbClr val="0000CD"/>
                </a:solidFill>
                <a:latin typeface="Didact Gothic"/>
                <a:ea typeface="Didact Gothic"/>
                <a:cs typeface="Didact Gothic"/>
                <a:sym typeface="Didact Gothic"/>
              </a:rPr>
              <a:t>="obelisco.jpg"</a:t>
            </a:r>
            <a:r>
              <a:rPr lang="en-GB" sz="1800">
                <a:solidFill>
                  <a:srgbClr val="FF0000"/>
                </a:solidFill>
                <a:latin typeface="Didact Gothic"/>
                <a:ea typeface="Didact Gothic"/>
                <a:cs typeface="Didact Gothic"/>
                <a:sym typeface="Didact Gothic"/>
              </a:rPr>
              <a:t> class</a:t>
            </a:r>
            <a:r>
              <a:rPr lang="en-GB" sz="1800">
                <a:solidFill>
                  <a:srgbClr val="0000CD"/>
                </a:solidFill>
                <a:latin typeface="Didact Gothic"/>
                <a:ea typeface="Didact Gothic"/>
                <a:cs typeface="Didact Gothic"/>
                <a:sym typeface="Didact Gothic"/>
              </a:rPr>
              <a:t>="img-rounded"</a:t>
            </a:r>
            <a:r>
              <a:rPr lang="en-GB" sz="1800">
                <a:solidFill>
                  <a:srgbClr val="FF0000"/>
                </a:solidFill>
                <a:latin typeface="Didact Gothic"/>
                <a:ea typeface="Didact Gothic"/>
                <a:cs typeface="Didact Gothic"/>
                <a:sym typeface="Didact Gothic"/>
              </a:rPr>
              <a:t> alt</a:t>
            </a:r>
            <a:r>
              <a:rPr lang="en-GB" sz="1800">
                <a:solidFill>
                  <a:srgbClr val="0000CD"/>
                </a:solidFill>
                <a:latin typeface="Didact Gothic"/>
                <a:ea typeface="Didact Gothic"/>
                <a:cs typeface="Didact Gothic"/>
                <a:sym typeface="Didact Gothic"/>
              </a:rPr>
              <a:t>="Obelisco BsAs"&gt;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&lt;</a:t>
            </a:r>
            <a:r>
              <a:rPr lang="en-GB" sz="1800">
                <a:solidFill>
                  <a:srgbClr val="A52A2A"/>
                </a:solidFill>
                <a:latin typeface="Didact Gothic"/>
                <a:ea typeface="Didact Gothic"/>
                <a:cs typeface="Didact Gothic"/>
                <a:sym typeface="Didact Gothic"/>
              </a:rPr>
              <a:t>img</a:t>
            </a:r>
            <a:r>
              <a:rPr lang="en-GB" sz="1800">
                <a:solidFill>
                  <a:srgbClr val="FF0000"/>
                </a:solidFill>
                <a:latin typeface="Didact Gothic"/>
                <a:ea typeface="Didact Gothic"/>
                <a:cs typeface="Didact Gothic"/>
                <a:sym typeface="Didact Gothic"/>
              </a:rPr>
              <a:t> src</a:t>
            </a:r>
            <a:r>
              <a:rPr lang="en-GB" sz="1800">
                <a:solidFill>
                  <a:srgbClr val="0000CD"/>
                </a:solidFill>
                <a:latin typeface="Didact Gothic"/>
                <a:ea typeface="Didact Gothic"/>
                <a:cs typeface="Didact Gothic"/>
                <a:sym typeface="Didact Gothic"/>
              </a:rPr>
              <a:t>="obelisco.jpg"</a:t>
            </a:r>
            <a:r>
              <a:rPr lang="en-GB" sz="1800">
                <a:solidFill>
                  <a:srgbClr val="FF0000"/>
                </a:solidFill>
                <a:latin typeface="Didact Gothic"/>
                <a:ea typeface="Didact Gothic"/>
                <a:cs typeface="Didact Gothic"/>
                <a:sym typeface="Didact Gothic"/>
              </a:rPr>
              <a:t> class</a:t>
            </a:r>
            <a:r>
              <a:rPr lang="en-GB" sz="1800">
                <a:solidFill>
                  <a:srgbClr val="0000CD"/>
                </a:solidFill>
                <a:latin typeface="Didact Gothic"/>
                <a:ea typeface="Didact Gothic"/>
                <a:cs typeface="Didact Gothic"/>
                <a:sym typeface="Didact Gothic"/>
              </a:rPr>
              <a:t>="img-circle"</a:t>
            </a:r>
            <a:r>
              <a:rPr lang="en-GB" sz="1800">
                <a:solidFill>
                  <a:srgbClr val="FF0000"/>
                </a:solidFill>
                <a:latin typeface="Didact Gothic"/>
                <a:ea typeface="Didact Gothic"/>
                <a:cs typeface="Didact Gothic"/>
                <a:sym typeface="Didact Gothic"/>
              </a:rPr>
              <a:t> alt</a:t>
            </a:r>
            <a:r>
              <a:rPr lang="en-GB" sz="1800">
                <a:solidFill>
                  <a:srgbClr val="0000CD"/>
                </a:solidFill>
                <a:latin typeface="Didact Gothic"/>
                <a:ea typeface="Didact Gothic"/>
                <a:cs typeface="Didact Gothic"/>
                <a:sym typeface="Didact Gothic"/>
              </a:rPr>
              <a:t>="</a:t>
            </a:r>
            <a:r>
              <a:rPr lang="en-GB" sz="1800">
                <a:solidFill>
                  <a:srgbClr val="0000CD"/>
                </a:solidFill>
                <a:latin typeface="Didact Gothic"/>
                <a:ea typeface="Didact Gothic"/>
                <a:cs typeface="Didact Gothic"/>
                <a:sym typeface="Didact Gothic"/>
              </a:rPr>
              <a:t>Obelisco BsAs</a:t>
            </a:r>
            <a:r>
              <a:rPr lang="en-GB" sz="1800">
                <a:solidFill>
                  <a:srgbClr val="0000CD"/>
                </a:solidFill>
                <a:latin typeface="Didact Gothic"/>
                <a:ea typeface="Didact Gothic"/>
                <a:cs typeface="Didact Gothic"/>
                <a:sym typeface="Didact Gothic"/>
              </a:rPr>
              <a:t>"&gt;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&lt;</a:t>
            </a:r>
            <a:r>
              <a:rPr lang="en-GB" sz="1800">
                <a:solidFill>
                  <a:srgbClr val="A52A2A"/>
                </a:solidFill>
                <a:latin typeface="Didact Gothic"/>
                <a:ea typeface="Didact Gothic"/>
                <a:cs typeface="Didact Gothic"/>
                <a:sym typeface="Didact Gothic"/>
              </a:rPr>
              <a:t>img</a:t>
            </a:r>
            <a:r>
              <a:rPr lang="en-GB" sz="1800">
                <a:solidFill>
                  <a:srgbClr val="FF0000"/>
                </a:solidFill>
                <a:latin typeface="Didact Gothic"/>
                <a:ea typeface="Didact Gothic"/>
                <a:cs typeface="Didact Gothic"/>
                <a:sym typeface="Didact Gothic"/>
              </a:rPr>
              <a:t> src</a:t>
            </a:r>
            <a:r>
              <a:rPr lang="en-GB" sz="1800">
                <a:solidFill>
                  <a:srgbClr val="0000CD"/>
                </a:solidFill>
                <a:latin typeface="Didact Gothic"/>
                <a:ea typeface="Didact Gothic"/>
                <a:cs typeface="Didact Gothic"/>
                <a:sym typeface="Didact Gothic"/>
              </a:rPr>
              <a:t>="obelisco.jpg"</a:t>
            </a:r>
            <a:r>
              <a:rPr lang="en-GB" sz="1800">
                <a:solidFill>
                  <a:srgbClr val="FF0000"/>
                </a:solidFill>
                <a:latin typeface="Didact Gothic"/>
                <a:ea typeface="Didact Gothic"/>
                <a:cs typeface="Didact Gothic"/>
                <a:sym typeface="Didact Gothic"/>
              </a:rPr>
              <a:t> class</a:t>
            </a:r>
            <a:r>
              <a:rPr lang="en-GB" sz="1800">
                <a:solidFill>
                  <a:srgbClr val="0000CD"/>
                </a:solidFill>
                <a:latin typeface="Didact Gothic"/>
                <a:ea typeface="Didact Gothic"/>
                <a:cs typeface="Didact Gothic"/>
                <a:sym typeface="Didact Gothic"/>
              </a:rPr>
              <a:t>="img-thumbnail"</a:t>
            </a:r>
            <a:r>
              <a:rPr lang="en-GB" sz="1800">
                <a:solidFill>
                  <a:srgbClr val="FF0000"/>
                </a:solidFill>
                <a:latin typeface="Didact Gothic"/>
                <a:ea typeface="Didact Gothic"/>
                <a:cs typeface="Didact Gothic"/>
                <a:sym typeface="Didact Gothic"/>
              </a:rPr>
              <a:t> alt</a:t>
            </a:r>
            <a:r>
              <a:rPr lang="en-GB" sz="1800">
                <a:solidFill>
                  <a:srgbClr val="0000CD"/>
                </a:solidFill>
                <a:latin typeface="Didact Gothic"/>
                <a:ea typeface="Didact Gothic"/>
                <a:cs typeface="Didact Gothic"/>
                <a:sym typeface="Didact Gothic"/>
              </a:rPr>
              <a:t>="</a:t>
            </a:r>
            <a:r>
              <a:rPr lang="en-GB" sz="1800">
                <a:solidFill>
                  <a:srgbClr val="0000CD"/>
                </a:solidFill>
                <a:latin typeface="Didact Gothic"/>
                <a:ea typeface="Didact Gothic"/>
                <a:cs typeface="Didact Gothic"/>
                <a:sym typeface="Didact Gothic"/>
              </a:rPr>
              <a:t>Obelisco BsAs</a:t>
            </a:r>
            <a:r>
              <a:rPr lang="en-GB" sz="1800">
                <a:solidFill>
                  <a:srgbClr val="0000CD"/>
                </a:solidFill>
                <a:latin typeface="Didact Gothic"/>
                <a:ea typeface="Didact Gothic"/>
                <a:cs typeface="Didact Gothic"/>
                <a:sym typeface="Didact Gothic"/>
              </a:rPr>
              <a:t>"&gt;</a:t>
            </a:r>
            <a:endParaRPr sz="1800">
              <a:latin typeface="Didact Gothic"/>
              <a:ea typeface="Didact Gothic"/>
              <a:cs typeface="Didact Gothic"/>
              <a:sym typeface="Didact Gothic"/>
            </a:endParaRPr>
          </a:p>
        </p:txBody>
      </p:sp>
      <p:sp>
        <p:nvSpPr>
          <p:cNvPr id="589" name="Google Shape;589;p75"/>
          <p:cNvSpPr txBox="1"/>
          <p:nvPr/>
        </p:nvSpPr>
        <p:spPr>
          <a:xfrm>
            <a:off x="4525375" y="559350"/>
            <a:ext cx="4152900" cy="843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solidFill>
                  <a:schemeClr val="dk1"/>
                </a:solidFill>
                <a:latin typeface="Helvetica Neue Light"/>
                <a:ea typeface="Helvetica Neue Light"/>
                <a:cs typeface="Helvetica Neue Light"/>
                <a:sym typeface="Helvetica Neue Light"/>
              </a:rPr>
              <a:t>Se pueden manejar tres estilos de imágenes:</a:t>
            </a:r>
            <a:endParaRPr i="1"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590" name="Google Shape;590;p75"/>
          <p:cNvPicPr preferRelativeResize="0"/>
          <p:nvPr/>
        </p:nvPicPr>
        <p:blipFill>
          <a:blip r:embed="rId4">
            <a:alphaModFix/>
          </a:blip>
          <a:stretch>
            <a:fillRect/>
          </a:stretch>
        </p:blipFill>
        <p:spPr>
          <a:xfrm>
            <a:off x="419075" y="2248323"/>
            <a:ext cx="1970835" cy="1456450"/>
          </a:xfrm>
          <a:prstGeom prst="rect">
            <a:avLst/>
          </a:prstGeom>
          <a:noFill/>
          <a:ln>
            <a:noFill/>
          </a:ln>
        </p:spPr>
      </p:pic>
      <p:pic>
        <p:nvPicPr>
          <p:cNvPr id="591" name="Google Shape;591;p75"/>
          <p:cNvPicPr preferRelativeResize="0"/>
          <p:nvPr/>
        </p:nvPicPr>
        <p:blipFill>
          <a:blip r:embed="rId5">
            <a:alphaModFix/>
          </a:blip>
          <a:stretch>
            <a:fillRect/>
          </a:stretch>
        </p:blipFill>
        <p:spPr>
          <a:xfrm>
            <a:off x="2329450" y="3258350"/>
            <a:ext cx="1987700" cy="1540468"/>
          </a:xfrm>
          <a:prstGeom prst="rect">
            <a:avLst/>
          </a:prstGeom>
          <a:noFill/>
          <a:ln>
            <a:noFill/>
          </a:ln>
        </p:spPr>
      </p:pic>
      <p:pic>
        <p:nvPicPr>
          <p:cNvPr id="592" name="Google Shape;592;p75"/>
          <p:cNvPicPr preferRelativeResize="0"/>
          <p:nvPr/>
        </p:nvPicPr>
        <p:blipFill>
          <a:blip r:embed="rId6">
            <a:alphaModFix/>
          </a:blip>
          <a:stretch>
            <a:fillRect/>
          </a:stretch>
        </p:blipFill>
        <p:spPr>
          <a:xfrm>
            <a:off x="2389900" y="1312546"/>
            <a:ext cx="1866800" cy="1456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96" name="Shape 596"/>
        <p:cNvGrpSpPr/>
        <p:nvPr/>
      </p:nvGrpSpPr>
      <p:grpSpPr>
        <a:xfrm>
          <a:off x="0" y="0"/>
          <a:ext cx="0" cy="0"/>
          <a:chOff x="0" y="0"/>
          <a:chExt cx="0" cy="0"/>
        </a:xfrm>
      </p:grpSpPr>
      <p:pic>
        <p:nvPicPr>
          <p:cNvPr id="597" name="Google Shape;597;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8" name="Google Shape;598;p76"/>
          <p:cNvSpPr txBox="1"/>
          <p:nvPr/>
        </p:nvSpPr>
        <p:spPr>
          <a:xfrm>
            <a:off x="1162050" y="2054425"/>
            <a:ext cx="6819900" cy="2251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GB" sz="3600">
                <a:latin typeface="Anton"/>
                <a:ea typeface="Anton"/>
                <a:cs typeface="Anton"/>
                <a:sym typeface="Anton"/>
              </a:rPr>
              <a:t>¡ACTUALíZATE!</a:t>
            </a:r>
            <a:endParaRPr i="1" sz="3600">
              <a:latin typeface="Anton"/>
              <a:ea typeface="Anton"/>
              <a:cs typeface="Anton"/>
              <a:sym typeface="Anton"/>
            </a:endParaRPr>
          </a:p>
          <a:p>
            <a:pPr indent="0" lvl="0" marL="0" rtl="0" algn="ctr">
              <a:lnSpc>
                <a:spcPct val="115000"/>
              </a:lnSpc>
              <a:spcBef>
                <a:spcPts val="0"/>
              </a:spcBef>
              <a:spcAft>
                <a:spcPts val="0"/>
              </a:spcAft>
              <a:buNone/>
            </a:pPr>
            <a:r>
              <a:rPr lang="en-GB" sz="2400">
                <a:latin typeface="Helvetica Neue Light"/>
                <a:ea typeface="Helvetica Neue Light"/>
                <a:cs typeface="Helvetica Neue Light"/>
                <a:sym typeface="Helvetica Neue Light"/>
              </a:rPr>
              <a:t>Es</a:t>
            </a:r>
            <a:r>
              <a:rPr lang="en-GB" sz="2400">
                <a:latin typeface="Helvetica Neue Light"/>
                <a:ea typeface="Helvetica Neue Light"/>
                <a:cs typeface="Helvetica Neue Light"/>
                <a:sym typeface="Helvetica Neue Light"/>
              </a:rPr>
              <a:t> </a:t>
            </a:r>
            <a:r>
              <a:rPr lang="en-GB" sz="2400">
                <a:latin typeface="Helvetica Neue Light"/>
                <a:ea typeface="Helvetica Neue Light"/>
                <a:cs typeface="Helvetica Neue Light"/>
                <a:sym typeface="Helvetica Neue Light"/>
              </a:rPr>
              <a:t>recomendable</a:t>
            </a:r>
            <a:r>
              <a:rPr lang="en-GB" sz="2400">
                <a:latin typeface="Helvetica Neue Light"/>
                <a:ea typeface="Helvetica Neue Light"/>
                <a:cs typeface="Helvetica Neue Light"/>
                <a:sym typeface="Helvetica Neue Light"/>
              </a:rPr>
              <a:t> que te mantengas al tanto de las novedades acerca del framework que estés utilizando, para evitar posibles problemas de visualización y optimización del código. </a:t>
            </a:r>
            <a:endParaRPr sz="2400">
              <a:latin typeface="Helvetica Neue Light"/>
              <a:ea typeface="Helvetica Neue Light"/>
              <a:cs typeface="Helvetica Neue Light"/>
              <a:sym typeface="Helvetica Neue Light"/>
            </a:endParaRPr>
          </a:p>
        </p:txBody>
      </p:sp>
      <p:pic>
        <p:nvPicPr>
          <p:cNvPr id="599" name="Google Shape;599;p76"/>
          <p:cNvPicPr preferRelativeResize="0"/>
          <p:nvPr/>
        </p:nvPicPr>
        <p:blipFill rotWithShape="1">
          <a:blip r:embed="rId4">
            <a:alphaModFix/>
          </a:blip>
          <a:srcRect b="0" l="0" r="0" t="0"/>
          <a:stretch/>
        </p:blipFill>
        <p:spPr>
          <a:xfrm>
            <a:off x="3978738" y="739325"/>
            <a:ext cx="1186525" cy="1186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03" name="Shape 603"/>
        <p:cNvGrpSpPr/>
        <p:nvPr/>
      </p:nvGrpSpPr>
      <p:grpSpPr>
        <a:xfrm>
          <a:off x="0" y="0"/>
          <a:ext cx="0" cy="0"/>
          <a:chOff x="0" y="0"/>
          <a:chExt cx="0" cy="0"/>
        </a:xfrm>
      </p:grpSpPr>
      <p:pic>
        <p:nvPicPr>
          <p:cNvPr id="604" name="Google Shape;604;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05" name="Google Shape;605;p7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06" name="Google Shape;606;p77"/>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2" name="Google Shape;612;p78"/>
          <p:cNvSpPr txBox="1"/>
          <p:nvPr/>
        </p:nvSpPr>
        <p:spPr>
          <a:xfrm>
            <a:off x="643801" y="-1825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DROPDOWNS</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ctr">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sp>
        <p:nvSpPr>
          <p:cNvPr id="613" name="Google Shape;613;p78"/>
          <p:cNvSpPr txBox="1"/>
          <p:nvPr/>
        </p:nvSpPr>
        <p:spPr>
          <a:xfrm>
            <a:off x="3749575" y="828900"/>
            <a:ext cx="5241900" cy="3792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&lt;div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&lt;button </a:t>
            </a:r>
            <a:r>
              <a:rPr lang="en-GB" sz="1600">
                <a:solidFill>
                  <a:srgbClr val="FF0000"/>
                </a:solidFill>
                <a:latin typeface="Didact Gothic"/>
                <a:ea typeface="Didact Gothic"/>
                <a:cs typeface="Didact Gothic"/>
                <a:sym typeface="Didact Gothic"/>
              </a:rPr>
              <a:t>type</a:t>
            </a:r>
            <a:r>
              <a:rPr lang="en-GB" sz="1600">
                <a:solidFill>
                  <a:srgbClr val="0000CD"/>
                </a:solidFill>
                <a:latin typeface="Didact Gothic"/>
                <a:ea typeface="Didact Gothic"/>
                <a:cs typeface="Didact Gothic"/>
                <a:sym typeface="Didact Gothic"/>
              </a:rPr>
              <a:t>="button"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="btn btn-primary dropdown-toggle" </a:t>
            </a:r>
            <a:r>
              <a:rPr lang="en-GB" sz="1600">
                <a:solidFill>
                  <a:srgbClr val="FF0000"/>
                </a:solidFill>
                <a:latin typeface="Didact Gothic"/>
                <a:ea typeface="Didact Gothic"/>
                <a:cs typeface="Didact Gothic"/>
                <a:sym typeface="Didact Gothic"/>
              </a:rPr>
              <a:t>data-toggle</a:t>
            </a:r>
            <a:r>
              <a:rPr lang="en-GB" sz="1600">
                <a:solidFill>
                  <a:srgbClr val="0000CD"/>
                </a:solidFill>
                <a:latin typeface="Didact Gothic"/>
                <a:ea typeface="Didact Gothic"/>
                <a:cs typeface="Didact Gothic"/>
                <a:sym typeface="Didact Gothic"/>
              </a:rPr>
              <a:t>="dropdown"&gt;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a:t>
            </a:r>
            <a:r>
              <a:rPr lang="en-GB" sz="1600">
                <a:latin typeface="Didact Gothic"/>
                <a:ea typeface="Didact Gothic"/>
                <a:cs typeface="Didact Gothic"/>
                <a:sym typeface="Didact Gothic"/>
              </a:rPr>
              <a:t>Elige</a:t>
            </a:r>
            <a:r>
              <a:rPr lang="en-GB" sz="1600">
                <a:latin typeface="Didact Gothic"/>
                <a:ea typeface="Didact Gothic"/>
                <a:cs typeface="Didact Gothic"/>
                <a:sym typeface="Didact Gothic"/>
              </a:rPr>
              <a:t> una opción:</a:t>
            </a:r>
            <a:endParaRPr sz="1600">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&lt;/button&gt;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&lt;div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="dropdown-menu"&gt;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&lt;a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="dropdown-item" </a:t>
            </a:r>
            <a:r>
              <a:rPr lang="en-GB" sz="1600">
                <a:solidFill>
                  <a:srgbClr val="FF0000"/>
                </a:solidFill>
                <a:latin typeface="Didact Gothic"/>
                <a:ea typeface="Didact Gothic"/>
                <a:cs typeface="Didact Gothic"/>
                <a:sym typeface="Didact Gothic"/>
              </a:rPr>
              <a:t>href</a:t>
            </a:r>
            <a:r>
              <a:rPr lang="en-GB" sz="1600">
                <a:solidFill>
                  <a:srgbClr val="0000CD"/>
                </a:solidFill>
                <a:latin typeface="Didact Gothic"/>
                <a:ea typeface="Didact Gothic"/>
                <a:cs typeface="Didact Gothic"/>
                <a:sym typeface="Didact Gothic"/>
              </a:rPr>
              <a:t>="#"&gt;</a:t>
            </a:r>
            <a:r>
              <a:rPr lang="en-GB" sz="1600">
                <a:latin typeface="Didact Gothic"/>
                <a:ea typeface="Didact Gothic"/>
                <a:cs typeface="Didact Gothic"/>
                <a:sym typeface="Didact Gothic"/>
              </a:rPr>
              <a:t>Opción uno</a:t>
            </a:r>
            <a:r>
              <a:rPr lang="en-GB" sz="1600">
                <a:solidFill>
                  <a:srgbClr val="0000CD"/>
                </a:solidFill>
                <a:latin typeface="Didact Gothic"/>
                <a:ea typeface="Didact Gothic"/>
                <a:cs typeface="Didact Gothic"/>
                <a:sym typeface="Didact Gothic"/>
              </a:rPr>
              <a:t>&lt;/a&gt;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&lt;a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="dropdown-item" </a:t>
            </a:r>
            <a:r>
              <a:rPr lang="en-GB" sz="1600">
                <a:solidFill>
                  <a:srgbClr val="FF0000"/>
                </a:solidFill>
                <a:latin typeface="Didact Gothic"/>
                <a:ea typeface="Didact Gothic"/>
                <a:cs typeface="Didact Gothic"/>
                <a:sym typeface="Didact Gothic"/>
              </a:rPr>
              <a:t>href</a:t>
            </a:r>
            <a:r>
              <a:rPr lang="en-GB" sz="1600">
                <a:solidFill>
                  <a:srgbClr val="0000CD"/>
                </a:solidFill>
                <a:latin typeface="Didact Gothic"/>
                <a:ea typeface="Didact Gothic"/>
                <a:cs typeface="Didact Gothic"/>
                <a:sym typeface="Didact Gothic"/>
              </a:rPr>
              <a:t>="#"&gt;</a:t>
            </a:r>
            <a:r>
              <a:rPr lang="en-GB" sz="1600">
                <a:latin typeface="Didact Gothic"/>
                <a:ea typeface="Didact Gothic"/>
                <a:cs typeface="Didact Gothic"/>
                <a:sym typeface="Didact Gothic"/>
              </a:rPr>
              <a:t>Opción dos</a:t>
            </a:r>
            <a:r>
              <a:rPr lang="en-GB" sz="1600">
                <a:solidFill>
                  <a:srgbClr val="0000CD"/>
                </a:solidFill>
                <a:latin typeface="Didact Gothic"/>
                <a:ea typeface="Didact Gothic"/>
                <a:cs typeface="Didact Gothic"/>
                <a:sym typeface="Didact Gothic"/>
              </a:rPr>
              <a:t>&lt;/a&gt;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&lt;a </a:t>
            </a:r>
            <a:r>
              <a:rPr lang="en-GB" sz="1600">
                <a:solidFill>
                  <a:srgbClr val="FF0000"/>
                </a:solidFill>
                <a:latin typeface="Didact Gothic"/>
                <a:ea typeface="Didact Gothic"/>
                <a:cs typeface="Didact Gothic"/>
                <a:sym typeface="Didact Gothic"/>
              </a:rPr>
              <a:t>class</a:t>
            </a:r>
            <a:r>
              <a:rPr lang="en-GB" sz="1600">
                <a:solidFill>
                  <a:srgbClr val="0000CD"/>
                </a:solidFill>
                <a:latin typeface="Didact Gothic"/>
                <a:ea typeface="Didact Gothic"/>
                <a:cs typeface="Didact Gothic"/>
                <a:sym typeface="Didact Gothic"/>
              </a:rPr>
              <a:t>="dropdown-item" </a:t>
            </a:r>
            <a:r>
              <a:rPr lang="en-GB" sz="1600">
                <a:solidFill>
                  <a:srgbClr val="FF0000"/>
                </a:solidFill>
                <a:latin typeface="Didact Gothic"/>
                <a:ea typeface="Didact Gothic"/>
                <a:cs typeface="Didact Gothic"/>
                <a:sym typeface="Didact Gothic"/>
              </a:rPr>
              <a:t>href</a:t>
            </a:r>
            <a:r>
              <a:rPr lang="en-GB" sz="1600">
                <a:solidFill>
                  <a:srgbClr val="0000CD"/>
                </a:solidFill>
                <a:latin typeface="Didact Gothic"/>
                <a:ea typeface="Didact Gothic"/>
                <a:cs typeface="Didact Gothic"/>
                <a:sym typeface="Didact Gothic"/>
              </a:rPr>
              <a:t>="#"&gt;</a:t>
            </a:r>
            <a:r>
              <a:rPr lang="en-GB" sz="1600">
                <a:latin typeface="Didact Gothic"/>
                <a:ea typeface="Didact Gothic"/>
                <a:cs typeface="Didact Gothic"/>
                <a:sym typeface="Didact Gothic"/>
              </a:rPr>
              <a:t>Opción tres</a:t>
            </a:r>
            <a:r>
              <a:rPr lang="en-GB" sz="1600">
                <a:solidFill>
                  <a:srgbClr val="0000CD"/>
                </a:solidFill>
                <a:latin typeface="Didact Gothic"/>
                <a:ea typeface="Didact Gothic"/>
                <a:cs typeface="Didact Gothic"/>
                <a:sym typeface="Didact Gothic"/>
              </a:rPr>
              <a:t>&lt;/a&gt;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&lt;/div&gt;</a:t>
            </a:r>
            <a:endParaRPr sz="16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600">
                <a:solidFill>
                  <a:srgbClr val="0000CD"/>
                </a:solidFill>
                <a:latin typeface="Didact Gothic"/>
                <a:ea typeface="Didact Gothic"/>
                <a:cs typeface="Didact Gothic"/>
                <a:sym typeface="Didact Gothic"/>
              </a:rPr>
              <a:t>  &lt;/div&gt;</a:t>
            </a:r>
            <a:endParaRPr sz="1600">
              <a:solidFill>
                <a:srgbClr val="0000CD"/>
              </a:solidFill>
              <a:latin typeface="Didact Gothic"/>
              <a:ea typeface="Didact Gothic"/>
              <a:cs typeface="Didact Gothic"/>
              <a:sym typeface="Didact Gothic"/>
            </a:endParaRPr>
          </a:p>
        </p:txBody>
      </p:sp>
      <p:pic>
        <p:nvPicPr>
          <p:cNvPr id="614" name="Google Shape;614;p78"/>
          <p:cNvPicPr preferRelativeResize="0"/>
          <p:nvPr/>
        </p:nvPicPr>
        <p:blipFill>
          <a:blip r:embed="rId4">
            <a:alphaModFix/>
          </a:blip>
          <a:stretch>
            <a:fillRect/>
          </a:stretch>
        </p:blipFill>
        <p:spPr>
          <a:xfrm>
            <a:off x="288825" y="1655955"/>
            <a:ext cx="3014025" cy="2450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9"/>
          <p:cNvSpPr txBox="1"/>
          <p:nvPr/>
        </p:nvSpPr>
        <p:spPr>
          <a:xfrm>
            <a:off x="3978175" y="75"/>
            <a:ext cx="52419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="btn-group-vertical"&gt; </a:t>
            </a:r>
            <a:r>
              <a:rPr lang="en-GB">
                <a:solidFill>
                  <a:srgbClr val="666666"/>
                </a:solidFill>
                <a:latin typeface="Didact Gothic"/>
                <a:ea typeface="Didact Gothic"/>
                <a:cs typeface="Didact Gothic"/>
                <a:sym typeface="Didact Gothic"/>
              </a:rPr>
              <a:t>&lt;!-- Agrupando botones verticalmente --&gt;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&lt;h2&gt;</a:t>
            </a:r>
            <a:r>
              <a:rPr lang="en-GB">
                <a:latin typeface="Didact Gothic"/>
                <a:ea typeface="Didact Gothic"/>
                <a:cs typeface="Didact Gothic"/>
                <a:sym typeface="Didact Gothic"/>
              </a:rPr>
              <a:t>Estilo de Botones</a:t>
            </a:r>
            <a:r>
              <a:rPr lang="en-GB">
                <a:solidFill>
                  <a:srgbClr val="0000CD"/>
                </a:solidFill>
                <a:latin typeface="Didact Gothic"/>
                <a:ea typeface="Didact Gothic"/>
                <a:cs typeface="Didact Gothic"/>
                <a:sym typeface="Didact Gothic"/>
              </a:rPr>
              <a:t>&lt;/h2&gt;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="btn"&gt;</a:t>
            </a:r>
            <a:r>
              <a:rPr lang="en-GB">
                <a:latin typeface="Didact Gothic"/>
                <a:ea typeface="Didact Gothic"/>
                <a:cs typeface="Didact Gothic"/>
                <a:sym typeface="Didact Gothic"/>
              </a:rPr>
              <a:t>Básico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btn-primary"&gt;</a:t>
            </a:r>
            <a:r>
              <a:rPr lang="en-GB">
                <a:latin typeface="Didact Gothic"/>
                <a:ea typeface="Didact Gothic"/>
                <a:cs typeface="Didact Gothic"/>
                <a:sym typeface="Didact Gothic"/>
              </a:rPr>
              <a:t>Primario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btn-secondary"&gt;</a:t>
            </a:r>
            <a:r>
              <a:rPr lang="en-GB">
                <a:latin typeface="Didact Gothic"/>
                <a:ea typeface="Didact Gothic"/>
                <a:cs typeface="Didact Gothic"/>
                <a:sym typeface="Didact Gothic"/>
              </a:rPr>
              <a:t>Secundario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btn-success"&gt;</a:t>
            </a:r>
            <a:r>
              <a:rPr lang="en-GB">
                <a:latin typeface="Didact Gothic"/>
                <a:ea typeface="Didact Gothic"/>
                <a:cs typeface="Didact Gothic"/>
                <a:sym typeface="Didact Gothic"/>
              </a:rPr>
              <a:t>Exitoso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btn-info"&gt;</a:t>
            </a:r>
            <a:r>
              <a:rPr lang="en-GB">
                <a:latin typeface="Didact Gothic"/>
                <a:ea typeface="Didact Gothic"/>
                <a:cs typeface="Didact Gothic"/>
                <a:sym typeface="Didact Gothic"/>
              </a:rPr>
              <a:t>Info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btn-warning"&gt;</a:t>
            </a:r>
            <a:r>
              <a:rPr lang="en-GB">
                <a:latin typeface="Didact Gothic"/>
                <a:ea typeface="Didact Gothic"/>
                <a:cs typeface="Didact Gothic"/>
                <a:sym typeface="Didact Gothic"/>
              </a:rPr>
              <a:t>Advertencia</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btn-danger"&gt;</a:t>
            </a:r>
            <a:r>
              <a:rPr lang="en-GB">
                <a:latin typeface="Didact Gothic"/>
                <a:ea typeface="Didact Gothic"/>
                <a:cs typeface="Didact Gothic"/>
                <a:sym typeface="Didact Gothic"/>
              </a:rPr>
              <a:t>Peligroso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btn-dark"&gt;</a:t>
            </a:r>
            <a:r>
              <a:rPr lang="en-GB">
                <a:latin typeface="Didact Gothic"/>
                <a:ea typeface="Didact Gothic"/>
                <a:cs typeface="Didact Gothic"/>
                <a:sym typeface="Didact Gothic"/>
              </a:rPr>
              <a:t>Oscuro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btn-light"&gt;</a:t>
            </a:r>
            <a:r>
              <a:rPr lang="en-GB">
                <a:latin typeface="Didact Gothic"/>
                <a:ea typeface="Didact Gothic"/>
                <a:cs typeface="Didact Gothic"/>
                <a:sym typeface="Didact Gothic"/>
              </a:rPr>
              <a:t>Claro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btn-link"&gt;</a:t>
            </a:r>
            <a:r>
              <a:rPr lang="en-GB">
                <a:latin typeface="Didact Gothic"/>
                <a:ea typeface="Didact Gothic"/>
                <a:cs typeface="Didact Gothic"/>
                <a:sym typeface="Didact Gothic"/>
              </a:rPr>
              <a:t>Enlace</a:t>
            </a:r>
            <a:r>
              <a:rPr lang="en-GB">
                <a:solidFill>
                  <a:srgbClr val="0000CD"/>
                </a:solidFill>
                <a:latin typeface="Didact Gothic"/>
                <a:ea typeface="Didact Gothic"/>
                <a:cs typeface="Didact Gothic"/>
                <a:sym typeface="Didact Gothic"/>
              </a:rPr>
              <a:t>&lt;/button&gt; 	 </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&lt;/div&gt;</a:t>
            </a:r>
            <a:endParaRPr>
              <a:solidFill>
                <a:srgbClr val="0000CD"/>
              </a:solidFill>
              <a:latin typeface="Didact Gothic"/>
              <a:ea typeface="Didact Gothic"/>
              <a:cs typeface="Didact Gothic"/>
              <a:sym typeface="Didact Gothic"/>
            </a:endParaRPr>
          </a:p>
        </p:txBody>
      </p:sp>
      <p:pic>
        <p:nvPicPr>
          <p:cNvPr id="620" name="Google Shape;620;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21" name="Google Shape;621;p79"/>
          <p:cNvPicPr preferRelativeResize="0"/>
          <p:nvPr/>
        </p:nvPicPr>
        <p:blipFill>
          <a:blip r:embed="rId4">
            <a:alphaModFix/>
          </a:blip>
          <a:stretch>
            <a:fillRect/>
          </a:stretch>
        </p:blipFill>
        <p:spPr>
          <a:xfrm>
            <a:off x="228600" y="0"/>
            <a:ext cx="3565535"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7" name="Google Shape;627;p80"/>
          <p:cNvSpPr txBox="1"/>
          <p:nvPr/>
        </p:nvSpPr>
        <p:spPr>
          <a:xfrm>
            <a:off x="0" y="75"/>
            <a:ext cx="4134300" cy="1977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GRUPOS DE BOTONES </a:t>
            </a:r>
            <a:endParaRPr i="1" sz="2800">
              <a:solidFill>
                <a:schemeClr val="dk1"/>
              </a:solidFill>
              <a:latin typeface="Anton"/>
              <a:ea typeface="Anton"/>
              <a:cs typeface="Anton"/>
              <a:sym typeface="Anton"/>
            </a:endParaRPr>
          </a:p>
          <a:p>
            <a:pPr indent="0" lvl="0" marL="0" rtl="0" algn="ctr">
              <a:lnSpc>
                <a:spcPct val="115000"/>
              </a:lnSpc>
              <a:spcBef>
                <a:spcPts val="0"/>
              </a:spcBef>
              <a:spcAft>
                <a:spcPts val="0"/>
              </a:spcAft>
              <a:buClr>
                <a:schemeClr val="dk1"/>
              </a:buClr>
              <a:buSzPts val="1100"/>
              <a:buFont typeface="Arial"/>
              <a:buNone/>
            </a:pPr>
            <a:r>
              <a:rPr i="1" lang="en-GB" sz="2800">
                <a:solidFill>
                  <a:schemeClr val="dk1"/>
                </a:solidFill>
                <a:latin typeface="Anton"/>
                <a:ea typeface="Anton"/>
                <a:cs typeface="Anton"/>
                <a:sym typeface="Anton"/>
              </a:rPr>
              <a:t>Y MENÚS DESPLEGABLES</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2000"/>
              </a:spcBef>
              <a:spcAft>
                <a:spcPts val="0"/>
              </a:spcAft>
              <a:buClr>
                <a:schemeClr val="dk1"/>
              </a:buClr>
              <a:buSzPts val="1100"/>
              <a:buFont typeface="Arial"/>
              <a:buNone/>
            </a:pPr>
            <a:r>
              <a:t/>
            </a:r>
            <a:endParaRPr sz="2800">
              <a:solidFill>
                <a:schemeClr val="dk1"/>
              </a:solidFill>
              <a:latin typeface="Anton"/>
              <a:ea typeface="Anton"/>
              <a:cs typeface="Anton"/>
              <a:sym typeface="Anton"/>
            </a:endParaRPr>
          </a:p>
          <a:p>
            <a:pPr indent="0" lvl="0" marL="0" rtl="0" algn="l">
              <a:lnSpc>
                <a:spcPct val="115000"/>
              </a:lnSpc>
              <a:spcBef>
                <a:spcPts val="600"/>
              </a:spcBef>
              <a:spcAft>
                <a:spcPts val="0"/>
              </a:spcAft>
              <a:buClr>
                <a:schemeClr val="dk1"/>
              </a:buClr>
              <a:buSzPts val="1100"/>
              <a:buFont typeface="Arial"/>
              <a:buNone/>
            </a:pPr>
            <a:r>
              <a:t/>
            </a:r>
            <a:endParaRPr i="1" sz="2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2800">
              <a:solidFill>
                <a:schemeClr val="dk1"/>
              </a:solidFill>
              <a:latin typeface="Anton"/>
              <a:ea typeface="Anton"/>
              <a:cs typeface="Anton"/>
              <a:sym typeface="Anton"/>
            </a:endParaRPr>
          </a:p>
        </p:txBody>
      </p:sp>
      <p:pic>
        <p:nvPicPr>
          <p:cNvPr id="628" name="Google Shape;628;p80"/>
          <p:cNvPicPr preferRelativeResize="0"/>
          <p:nvPr/>
        </p:nvPicPr>
        <p:blipFill>
          <a:blip r:embed="rId4">
            <a:alphaModFix/>
          </a:blip>
          <a:stretch>
            <a:fillRect/>
          </a:stretch>
        </p:blipFill>
        <p:spPr>
          <a:xfrm>
            <a:off x="380550" y="1995390"/>
            <a:ext cx="3867150" cy="1371600"/>
          </a:xfrm>
          <a:prstGeom prst="rect">
            <a:avLst/>
          </a:prstGeom>
          <a:noFill/>
          <a:ln>
            <a:noFill/>
          </a:ln>
        </p:spPr>
      </p:pic>
      <p:sp>
        <p:nvSpPr>
          <p:cNvPr id="629" name="Google Shape;629;p80"/>
          <p:cNvSpPr txBox="1"/>
          <p:nvPr/>
        </p:nvSpPr>
        <p:spPr>
          <a:xfrm>
            <a:off x="4359175" y="75"/>
            <a:ext cx="4770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="btn-group"&gt;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btn-primary"&gt;</a:t>
            </a:r>
            <a:r>
              <a:rPr lang="en-GB">
                <a:latin typeface="Didact Gothic"/>
                <a:ea typeface="Didact Gothic"/>
                <a:cs typeface="Didact Gothic"/>
                <a:sym typeface="Didact Gothic"/>
              </a:rPr>
              <a:t>Inicio</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btn-primary"&gt;</a:t>
            </a:r>
            <a:r>
              <a:rPr lang="en-GB">
                <a:latin typeface="Didact Gothic"/>
                <a:ea typeface="Didact Gothic"/>
                <a:cs typeface="Didact Gothic"/>
                <a:sym typeface="Didact Gothic"/>
              </a:rPr>
              <a:t>Quienes Somos</a:t>
            </a:r>
            <a:r>
              <a:rPr lang="en-GB">
                <a:solidFill>
                  <a:srgbClr val="0000CD"/>
                </a:solidFill>
                <a:latin typeface="Didact Gothic"/>
                <a:ea typeface="Didact Gothic"/>
                <a:cs typeface="Didact Gothic"/>
                <a:sym typeface="Didact Gothic"/>
              </a:rPr>
              <a:t>&lt;/button&gt;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="btn-group"&gt;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 </a:t>
            </a:r>
            <a:r>
              <a:rPr lang="en-GB">
                <a:solidFill>
                  <a:srgbClr val="FF0000"/>
                </a:solidFill>
                <a:latin typeface="Didact Gothic"/>
                <a:ea typeface="Didact Gothic"/>
                <a:cs typeface="Didact Gothic"/>
                <a:sym typeface="Didact Gothic"/>
              </a:rPr>
              <a:t>type</a:t>
            </a:r>
            <a:r>
              <a:rPr lang="en-GB">
                <a:solidFill>
                  <a:srgbClr val="0000CD"/>
                </a:solidFill>
                <a:latin typeface="Didact Gothic"/>
                <a:ea typeface="Didact Gothic"/>
                <a:cs typeface="Didact Gothic"/>
                <a:sym typeface="Didact Gothic"/>
              </a:rPr>
              <a:t>="button"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="btn btn-primary dropdown-toggle" </a:t>
            </a:r>
            <a:r>
              <a:rPr lang="en-GB">
                <a:solidFill>
                  <a:srgbClr val="FF0000"/>
                </a:solidFill>
                <a:latin typeface="Didact Gothic"/>
                <a:ea typeface="Didact Gothic"/>
                <a:cs typeface="Didact Gothic"/>
                <a:sym typeface="Didact Gothic"/>
              </a:rPr>
              <a:t>data-toggle</a:t>
            </a:r>
            <a:r>
              <a:rPr lang="en-GB">
                <a:solidFill>
                  <a:srgbClr val="0000CD"/>
                </a:solidFill>
                <a:latin typeface="Didact Gothic"/>
                <a:ea typeface="Didact Gothic"/>
                <a:cs typeface="Didact Gothic"/>
                <a:sym typeface="Didact Gothic"/>
              </a:rPr>
              <a:t>="dropdown"&gt;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a:t>
            </a:r>
            <a:r>
              <a:rPr lang="en-GB">
                <a:latin typeface="Didact Gothic"/>
                <a:ea typeface="Didact Gothic"/>
                <a:cs typeface="Didact Gothic"/>
                <a:sym typeface="Didact Gothic"/>
              </a:rPr>
              <a:t>Integrantes</a:t>
            </a:r>
            <a:endParaRPr>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&lt;/button&gt;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="dropdown-menu"&gt;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="dropdown-item" href="#"&gt;</a:t>
            </a:r>
            <a:r>
              <a:rPr lang="en-GB">
                <a:latin typeface="Didact Gothic"/>
                <a:ea typeface="Didact Gothic"/>
                <a:cs typeface="Didact Gothic"/>
                <a:sym typeface="Didact Gothic"/>
              </a:rPr>
              <a:t>Cantante</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="dropdown-item" href="#"&gt;</a:t>
            </a:r>
            <a:r>
              <a:rPr lang="en-GB">
                <a:latin typeface="Didact Gothic"/>
                <a:ea typeface="Didact Gothic"/>
                <a:cs typeface="Didact Gothic"/>
                <a:sym typeface="Didact Gothic"/>
              </a:rPr>
              <a:t>Bajo</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&lt;/div&gt;</a:t>
            </a:r>
            <a:endParaRPr>
              <a:solidFill>
                <a:srgbClr val="0000CD"/>
              </a:solidFill>
              <a:latin typeface="Didact Gothic"/>
              <a:ea typeface="Didact Gothic"/>
              <a:cs typeface="Didact Gothic"/>
              <a:sym typeface="Didact Gothic"/>
            </a:endParaRPr>
          </a:p>
        </p:txBody>
      </p:sp>
      <p:sp>
        <p:nvSpPr>
          <p:cNvPr id="630" name="Google Shape;630;p80"/>
          <p:cNvSpPr txBox="1"/>
          <p:nvPr/>
        </p:nvSpPr>
        <p:spPr>
          <a:xfrm>
            <a:off x="1282450" y="38610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hlink"/>
                </a:solidFill>
                <a:latin typeface="Didact Gothic"/>
                <a:ea typeface="Didact Gothic"/>
                <a:cs typeface="Didact Gothic"/>
                <a:sym typeface="Didact Gothic"/>
                <a:hlinkClick r:id="rId5"/>
              </a:rPr>
              <a:t>¡Más ejemplos!</a:t>
            </a:r>
            <a:endParaRPr sz="1800">
              <a:latin typeface="Didact Gothic"/>
              <a:ea typeface="Didact Gothic"/>
              <a:cs typeface="Didact Gothic"/>
              <a:sym typeface="Didact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1"/>
          <p:cNvSpPr txBox="1"/>
          <p:nvPr/>
        </p:nvSpPr>
        <p:spPr>
          <a:xfrm>
            <a:off x="4359175" y="75"/>
            <a:ext cx="4770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&lt;ul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="pagination"&gt;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Anterior</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1</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2</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3</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&lt;li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="page-item"&gt;&lt;a </a:t>
            </a:r>
            <a:r>
              <a:rPr lang="en-GB" sz="1800">
                <a:solidFill>
                  <a:srgbClr val="FF0000"/>
                </a:solidFill>
                <a:latin typeface="Didact Gothic"/>
                <a:ea typeface="Didact Gothic"/>
                <a:cs typeface="Didact Gothic"/>
                <a:sym typeface="Didact Gothic"/>
              </a:rPr>
              <a:t>class</a:t>
            </a:r>
            <a:r>
              <a:rPr lang="en-GB" sz="1800">
                <a:solidFill>
                  <a:srgbClr val="0000CD"/>
                </a:solidFill>
                <a:latin typeface="Didact Gothic"/>
                <a:ea typeface="Didact Gothic"/>
                <a:cs typeface="Didact Gothic"/>
                <a:sym typeface="Didact Gothic"/>
              </a:rPr>
              <a:t>="page-link" href="#"&gt;</a:t>
            </a:r>
            <a:r>
              <a:rPr lang="en-GB" sz="1800">
                <a:latin typeface="Didact Gothic"/>
                <a:ea typeface="Didact Gothic"/>
                <a:cs typeface="Didact Gothic"/>
                <a:sym typeface="Didact Gothic"/>
              </a:rPr>
              <a:t>Siguiente</a:t>
            </a:r>
            <a:r>
              <a:rPr lang="en-GB" sz="1800">
                <a:solidFill>
                  <a:srgbClr val="0000CD"/>
                </a:solidFill>
                <a:latin typeface="Didact Gothic"/>
                <a:ea typeface="Didact Gothic"/>
                <a:cs typeface="Didact Gothic"/>
                <a:sym typeface="Didact Gothic"/>
              </a:rPr>
              <a:t>&lt;/a&gt;&lt;/li&gt;</a:t>
            </a:r>
            <a:endParaRPr sz="1800">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sz="1800">
                <a:solidFill>
                  <a:srgbClr val="0000CD"/>
                </a:solidFill>
                <a:latin typeface="Didact Gothic"/>
                <a:ea typeface="Didact Gothic"/>
                <a:cs typeface="Didact Gothic"/>
                <a:sym typeface="Didact Gothic"/>
              </a:rPr>
              <a:t>  &lt;/ul&gt;</a:t>
            </a:r>
            <a:endParaRPr sz="1800">
              <a:solidFill>
                <a:srgbClr val="0000CD"/>
              </a:solidFill>
              <a:latin typeface="Didact Gothic"/>
              <a:ea typeface="Didact Gothic"/>
              <a:cs typeface="Didact Gothic"/>
              <a:sym typeface="Didact Gothic"/>
            </a:endParaRPr>
          </a:p>
        </p:txBody>
      </p:sp>
      <p:pic>
        <p:nvPicPr>
          <p:cNvPr id="636" name="Google Shape;636;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7" name="Google Shape;637;p81"/>
          <p:cNvSpPr txBox="1"/>
          <p:nvPr/>
        </p:nvSpPr>
        <p:spPr>
          <a:xfrm>
            <a:off x="1192200" y="220225"/>
            <a:ext cx="35205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PAGINACIÓN</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638" name="Google Shape;638;p81"/>
          <p:cNvPicPr preferRelativeResize="0"/>
          <p:nvPr/>
        </p:nvPicPr>
        <p:blipFill rotWithShape="1">
          <a:blip r:embed="rId4">
            <a:alphaModFix/>
          </a:blip>
          <a:srcRect b="0" l="0" r="12372" t="0"/>
          <a:stretch/>
        </p:blipFill>
        <p:spPr>
          <a:xfrm>
            <a:off x="81875" y="2351775"/>
            <a:ext cx="4124900" cy="895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2"/>
          <p:cNvSpPr txBox="1"/>
          <p:nvPr/>
        </p:nvSpPr>
        <p:spPr>
          <a:xfrm>
            <a:off x="4359175" y="75"/>
            <a:ext cx="4770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="container"&gt;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&lt;p&gt;</a:t>
            </a:r>
            <a:r>
              <a:rPr lang="en-GB">
                <a:latin typeface="Didact Gothic"/>
                <a:ea typeface="Didact Gothic"/>
                <a:cs typeface="Didact Gothic"/>
                <a:sym typeface="Didact Gothic"/>
              </a:rPr>
              <a:t>Menú básico horizontal:</a:t>
            </a:r>
            <a:r>
              <a:rPr lang="en-GB">
                <a:solidFill>
                  <a:srgbClr val="0000CD"/>
                </a:solidFill>
                <a:latin typeface="Didact Gothic"/>
                <a:ea typeface="Didact Gothic"/>
                <a:cs typeface="Didact Gothic"/>
                <a:sym typeface="Didact Gothic"/>
              </a:rPr>
              <a:t>&lt;/p&gt;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&lt;ul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="nav-link" </a:t>
            </a:r>
            <a:r>
              <a:rPr lang="en-GB">
                <a:solidFill>
                  <a:srgbClr val="FF0000"/>
                </a:solidFill>
                <a:latin typeface="Didact Gothic"/>
                <a:ea typeface="Didact Gothic"/>
                <a:cs typeface="Didact Gothic"/>
                <a:sym typeface="Didact Gothic"/>
              </a:rPr>
              <a:t>href</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Inicio</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="nav-link" </a:t>
            </a:r>
            <a:r>
              <a:rPr lang="en-GB">
                <a:solidFill>
                  <a:srgbClr val="FF0000"/>
                </a:solidFill>
                <a:latin typeface="Didact Gothic"/>
                <a:ea typeface="Didact Gothic"/>
                <a:cs typeface="Didact Gothic"/>
                <a:sym typeface="Didact Gothic"/>
              </a:rPr>
              <a:t>href</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Quienes Somos</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="nav-link" </a:t>
            </a:r>
            <a:r>
              <a:rPr lang="en-GB">
                <a:solidFill>
                  <a:srgbClr val="FF0000"/>
                </a:solidFill>
                <a:latin typeface="Didact Gothic"/>
                <a:ea typeface="Didact Gothic"/>
                <a:cs typeface="Didact Gothic"/>
                <a:sym typeface="Didact Gothic"/>
              </a:rPr>
              <a:t>href</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Historia</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="nav-item"&gt;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&lt;a </a:t>
            </a:r>
            <a:r>
              <a:rPr lang="en-GB">
                <a:solidFill>
                  <a:srgbClr val="FF0000"/>
                </a:solidFill>
                <a:latin typeface="Didact Gothic"/>
                <a:ea typeface="Didact Gothic"/>
                <a:cs typeface="Didact Gothic"/>
                <a:sym typeface="Didact Gothic"/>
              </a:rPr>
              <a:t>class</a:t>
            </a:r>
            <a:r>
              <a:rPr lang="en-GB">
                <a:solidFill>
                  <a:srgbClr val="0000CD"/>
                </a:solidFill>
                <a:latin typeface="Didact Gothic"/>
                <a:ea typeface="Didact Gothic"/>
                <a:cs typeface="Didact Gothic"/>
                <a:sym typeface="Didact Gothic"/>
              </a:rPr>
              <a:t>="nav-link disabled" </a:t>
            </a:r>
            <a:r>
              <a:rPr lang="en-GB">
                <a:solidFill>
                  <a:srgbClr val="FF0000"/>
                </a:solidFill>
                <a:latin typeface="Didact Gothic"/>
                <a:ea typeface="Didact Gothic"/>
                <a:cs typeface="Didact Gothic"/>
                <a:sym typeface="Didact Gothic"/>
              </a:rPr>
              <a:t>href</a:t>
            </a:r>
            <a:r>
              <a:rPr lang="en-GB">
                <a:solidFill>
                  <a:srgbClr val="0000CD"/>
                </a:solidFill>
                <a:latin typeface="Didact Gothic"/>
                <a:ea typeface="Didact Gothic"/>
                <a:cs typeface="Didact Gothic"/>
                <a:sym typeface="Didact Gothic"/>
              </a:rPr>
              <a:t>="#"&gt;</a:t>
            </a:r>
            <a:r>
              <a:rPr lang="en-GB">
                <a:latin typeface="Didact Gothic"/>
                <a:ea typeface="Didact Gothic"/>
                <a:cs typeface="Didact Gothic"/>
                <a:sym typeface="Didact Gothic"/>
              </a:rPr>
              <a:t>Newlestter</a:t>
            </a:r>
            <a:r>
              <a:rPr lang="en-GB">
                <a:solidFill>
                  <a:srgbClr val="0000CD"/>
                </a:solidFill>
                <a:latin typeface="Didact Gothic"/>
                <a:ea typeface="Didact Gothic"/>
                <a:cs typeface="Didact Gothic"/>
                <a:sym typeface="Didact Gothic"/>
              </a:rPr>
              <a:t>&lt;/a&gt;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&lt;/li&gt;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  &lt;/ul&gt;</a:t>
            </a:r>
            <a:endParaRPr>
              <a:solidFill>
                <a:srgbClr val="0000CD"/>
              </a:solidFill>
              <a:latin typeface="Didact Gothic"/>
              <a:ea typeface="Didact Gothic"/>
              <a:cs typeface="Didact Gothic"/>
              <a:sym typeface="Didact Gothic"/>
            </a:endParaRPr>
          </a:p>
          <a:p>
            <a:pPr indent="0" lvl="0" marL="0" rtl="0" algn="l">
              <a:lnSpc>
                <a:spcPct val="135714"/>
              </a:lnSpc>
              <a:spcBef>
                <a:spcPts val="0"/>
              </a:spcBef>
              <a:spcAft>
                <a:spcPts val="0"/>
              </a:spcAft>
              <a:buClr>
                <a:schemeClr val="dk1"/>
              </a:buClr>
              <a:buSzPts val="1100"/>
              <a:buFont typeface="Arial"/>
              <a:buNone/>
            </a:pPr>
            <a:r>
              <a:rPr lang="en-GB">
                <a:solidFill>
                  <a:srgbClr val="0000CD"/>
                </a:solidFill>
                <a:latin typeface="Didact Gothic"/>
                <a:ea typeface="Didact Gothic"/>
                <a:cs typeface="Didact Gothic"/>
                <a:sym typeface="Didact Gothic"/>
              </a:rPr>
              <a:t>&lt;/div&gt;</a:t>
            </a:r>
            <a:endParaRPr>
              <a:solidFill>
                <a:srgbClr val="0000CD"/>
              </a:solidFill>
              <a:latin typeface="Didact Gothic"/>
              <a:ea typeface="Didact Gothic"/>
              <a:cs typeface="Didact Gothic"/>
              <a:sym typeface="Didact Gothic"/>
            </a:endParaRPr>
          </a:p>
        </p:txBody>
      </p:sp>
      <p:pic>
        <p:nvPicPr>
          <p:cNvPr id="644" name="Google Shape;644;p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5" name="Google Shape;645;p82"/>
          <p:cNvSpPr txBox="1"/>
          <p:nvPr/>
        </p:nvSpPr>
        <p:spPr>
          <a:xfrm>
            <a:off x="1116000" y="220225"/>
            <a:ext cx="28269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2000"/>
              </a:spcBef>
              <a:spcAft>
                <a:spcPts val="0"/>
              </a:spcAft>
              <a:buClr>
                <a:schemeClr val="dk1"/>
              </a:buClr>
              <a:buSzPts val="1100"/>
              <a:buFont typeface="Arial"/>
              <a:buNone/>
            </a:pPr>
            <a:r>
              <a:rPr i="1" lang="en-GB" sz="4000">
                <a:solidFill>
                  <a:schemeClr val="dk1"/>
                </a:solidFill>
                <a:latin typeface="Anton"/>
                <a:ea typeface="Anton"/>
                <a:cs typeface="Anton"/>
                <a:sym typeface="Anton"/>
              </a:rPr>
              <a:t>NAV MENÚ</a:t>
            </a:r>
            <a:endParaRPr i="1"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2000"/>
              </a:spcBef>
              <a:spcAft>
                <a:spcPts val="0"/>
              </a:spcAft>
              <a:buClr>
                <a:schemeClr val="dk1"/>
              </a:buClr>
              <a:buSzPts val="1100"/>
              <a:buFont typeface="Arial"/>
              <a:buNone/>
            </a:pPr>
            <a:r>
              <a:t/>
            </a:r>
            <a:endParaRPr sz="4000">
              <a:solidFill>
                <a:schemeClr val="dk1"/>
              </a:solidFill>
              <a:latin typeface="Anton"/>
              <a:ea typeface="Anton"/>
              <a:cs typeface="Anton"/>
              <a:sym typeface="Anton"/>
            </a:endParaRPr>
          </a:p>
          <a:p>
            <a:pPr indent="0" lvl="0" marL="0" rtl="0" algn="just">
              <a:lnSpc>
                <a:spcPct val="115000"/>
              </a:lnSpc>
              <a:spcBef>
                <a:spcPts val="600"/>
              </a:spcBef>
              <a:spcAft>
                <a:spcPts val="0"/>
              </a:spcAft>
              <a:buClr>
                <a:schemeClr val="dk1"/>
              </a:buClr>
              <a:buSzPts val="1100"/>
              <a:buFont typeface="Arial"/>
              <a:buNone/>
            </a:pPr>
            <a:r>
              <a:t/>
            </a:r>
            <a:endParaRPr i="1" sz="40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4000">
              <a:solidFill>
                <a:schemeClr val="dk1"/>
              </a:solidFill>
              <a:latin typeface="Anton"/>
              <a:ea typeface="Anton"/>
              <a:cs typeface="Anton"/>
              <a:sym typeface="Anton"/>
            </a:endParaRPr>
          </a:p>
        </p:txBody>
      </p:sp>
      <p:pic>
        <p:nvPicPr>
          <p:cNvPr id="646" name="Google Shape;646;p82"/>
          <p:cNvPicPr preferRelativeResize="0"/>
          <p:nvPr/>
        </p:nvPicPr>
        <p:blipFill>
          <a:blip r:embed="rId4">
            <a:alphaModFix/>
          </a:blip>
          <a:stretch>
            <a:fillRect/>
          </a:stretch>
        </p:blipFill>
        <p:spPr>
          <a:xfrm>
            <a:off x="138750" y="2501815"/>
            <a:ext cx="4038600" cy="723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50" name="Shape 650"/>
        <p:cNvGrpSpPr/>
        <p:nvPr/>
      </p:nvGrpSpPr>
      <p:grpSpPr>
        <a:xfrm>
          <a:off x="0" y="0"/>
          <a:ext cx="0" cy="0"/>
          <a:chOff x="0" y="0"/>
          <a:chExt cx="0" cy="0"/>
        </a:xfrm>
      </p:grpSpPr>
      <p:pic>
        <p:nvPicPr>
          <p:cNvPr id="651" name="Google Shape;651;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2" name="Google Shape;652;p83"/>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
        <p:nvSpPr>
          <p:cNvPr id="653" name="Google Shape;653;p83"/>
          <p:cNvSpPr txBox="1"/>
          <p:nvPr/>
        </p:nvSpPr>
        <p:spPr>
          <a:xfrm>
            <a:off x="1828950" y="2077200"/>
            <a:ext cx="5486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Propiedad transition:</a:t>
            </a:r>
            <a:r>
              <a:rPr lang="en-GB">
                <a:solidFill>
                  <a:schemeClr val="dk1"/>
                </a:solidFill>
                <a:latin typeface="Helvetica Neue Light"/>
                <a:ea typeface="Helvetica Neue Light"/>
                <a:cs typeface="Helvetica Neue Light"/>
                <a:sym typeface="Helvetica Neue Light"/>
              </a:rPr>
              <a:t> con ella, es posible lograr que al pasar el mouse por el elemento, el mismo “haga una animación”.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Transformación: </a:t>
            </a:r>
            <a:r>
              <a:rPr lang="en-GB">
                <a:solidFill>
                  <a:schemeClr val="dk1"/>
                </a:solidFill>
                <a:latin typeface="Helvetica Neue Light"/>
                <a:ea typeface="Helvetica Neue Light"/>
                <a:cs typeface="Helvetica Neue Light"/>
                <a:sym typeface="Helvetica Neue Light"/>
              </a:rPr>
              <a:t>es una modificación de la forma en que se muestra un elemento. Todo elemento transformado por CSS cambia la forma en que se ve, pero no el lugar que ocupa.</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Animación:</a:t>
            </a:r>
            <a:r>
              <a:rPr lang="en-GB">
                <a:solidFill>
                  <a:schemeClr val="dk1"/>
                </a:solidFill>
                <a:latin typeface="Helvetica Neue Light"/>
                <a:ea typeface="Helvetica Neue Light"/>
                <a:cs typeface="Helvetica Neue Light"/>
                <a:sym typeface="Helvetica Neue Light"/>
              </a:rPr>
              <a:t> una animación es un efecto que se loopea tantas veces como quieran. No depende del cambio de estado (el elemento se animará desde la carga de la web).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
        <p:nvSpPr>
          <p:cNvPr id="137" name="Google Shape;137;p30"/>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8</a:t>
            </a:r>
            <a:endParaRPr i="1" sz="2000">
              <a:latin typeface="Anton"/>
              <a:ea typeface="Anton"/>
              <a:cs typeface="Anton"/>
              <a:sym typeface="Anton"/>
            </a:endParaRPr>
          </a:p>
        </p:txBody>
      </p:sp>
      <p:pic>
        <p:nvPicPr>
          <p:cNvPr id="138" name="Google Shape;13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9" name="Google Shape;139;p30"/>
          <p:cNvSpPr txBox="1"/>
          <p:nvPr/>
        </p:nvSpPr>
        <p:spPr>
          <a:xfrm>
            <a:off x="4826900" y="1390175"/>
            <a:ext cx="3924900" cy="36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4000">
                <a:solidFill>
                  <a:schemeClr val="dk1"/>
                </a:solidFill>
                <a:latin typeface="Anton"/>
                <a:ea typeface="Anton"/>
                <a:cs typeface="Anton"/>
                <a:sym typeface="Anton"/>
              </a:rPr>
              <a:t>APLICANDO BOOTSTRAP</a:t>
            </a:r>
            <a:endParaRPr i="1" sz="4000">
              <a:latin typeface="Anton"/>
              <a:ea typeface="Anton"/>
              <a:cs typeface="Anton"/>
              <a:sym typeface="Anton"/>
            </a:endParaRPr>
          </a:p>
        </p:txBody>
      </p:sp>
      <p:sp>
        <p:nvSpPr>
          <p:cNvPr id="659" name="Google Shape;659;p84"/>
          <p:cNvSpPr txBox="1"/>
          <p:nvPr/>
        </p:nvSpPr>
        <p:spPr>
          <a:xfrm>
            <a:off x="938100" y="4105600"/>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Aplica las diferentes funcionalidades vistas del framework Bootstrap.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60" name="Google Shape;660;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1" name="Google Shape;661;p84"/>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graphicFrame>
        <p:nvGraphicFramePr>
          <p:cNvPr id="666" name="Google Shape;666;p85"/>
          <p:cNvGraphicFramePr/>
          <p:nvPr/>
        </p:nvGraphicFramePr>
        <p:xfrm>
          <a:off x="153263" y="344100"/>
          <a:ext cx="3000000" cy="3000000"/>
        </p:xfrm>
        <a:graphic>
          <a:graphicData uri="http://schemas.openxmlformats.org/drawingml/2006/table">
            <a:tbl>
              <a:tblPr>
                <a:noFill/>
                <a:tableStyleId>{560500A3-F7FB-49E7-8A71-2694BBAFBDF6}</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APLICANDO BOOTSTRAP</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chemeClr val="dk1"/>
                        </a:buClr>
                        <a:buSzPts val="1100"/>
                        <a:buFont typeface="Arial"/>
                        <a:buNone/>
                      </a:pPr>
                      <a:r>
                        <a:rPr b="1" lang="en-GB" sz="1600">
                          <a:latin typeface="Helvetica Neue"/>
                          <a:ea typeface="Helvetica Neue"/>
                          <a:cs typeface="Helvetica Neue"/>
                          <a:sym typeface="Helvetica Neue"/>
                        </a:rPr>
                        <a:t>Formato: </a:t>
                      </a:r>
                      <a:r>
                        <a:rPr lang="en-GB" sz="1600">
                          <a:latin typeface="Helvetica Neue"/>
                          <a:ea typeface="Helvetica Neue"/>
                          <a:cs typeface="Helvetica Neue"/>
                          <a:sym typeface="Helvetica Neue"/>
                        </a:rPr>
                        <a:t>Archivo html y css</a:t>
                      </a:r>
                      <a:endParaRPr sz="1600">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1100"/>
                        <a:buFont typeface="Arial"/>
                        <a:buNone/>
                      </a:pPr>
                      <a:r>
                        <a:rPr b="1" lang="en-GB" sz="1600">
                          <a:latin typeface="Helvetica Neue"/>
                          <a:ea typeface="Helvetica Neue"/>
                          <a:cs typeface="Helvetica Neue"/>
                          <a:sym typeface="Helvetica Neue"/>
                        </a:rPr>
                        <a:t>Sugerencia: </a:t>
                      </a:r>
                      <a:r>
                        <a:rPr lang="en-GB" sz="1600">
                          <a:latin typeface="Helvetica Neue"/>
                          <a:ea typeface="Helvetica Neue"/>
                          <a:cs typeface="Helvetica Neue"/>
                          <a:sym typeface="Helvetica Neue"/>
                        </a:rPr>
                        <a:t>carpeta en formato zip o rar con el/los archivos html y css.</a:t>
                      </a:r>
                      <a:endParaRPr sz="16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t/>
                      </a:r>
                      <a:endParaRPr b="1" sz="16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endParaRPr b="1" sz="200" u="none" cap="none" strike="noStrike">
                        <a:solidFill>
                          <a:srgbClr val="4D5156"/>
                        </a:solidFill>
                      </a:endParaRPr>
                    </a:p>
                    <a:p>
                      <a:pPr indent="0" lvl="0" marL="0" marR="0" rtl="0" algn="l">
                        <a:lnSpc>
                          <a:spcPct val="100000"/>
                        </a:lnSpc>
                        <a:spcBef>
                          <a:spcPts val="0"/>
                        </a:spcBef>
                        <a:spcAft>
                          <a:spcPts val="0"/>
                        </a:spcAft>
                        <a:buClr>
                          <a:srgbClr val="000000"/>
                        </a:buClr>
                        <a:buSzPts val="200"/>
                        <a:buFont typeface="Arial"/>
                        <a:buNone/>
                      </a:pPr>
                      <a:r>
                        <a:t/>
                      </a:r>
                      <a:endParaRPr b="1" sz="1700"/>
                    </a:p>
                    <a:p>
                      <a:pPr indent="0" lvl="0" marL="0" marR="0" rtl="0" algn="l">
                        <a:lnSpc>
                          <a:spcPct val="100000"/>
                        </a:lnSpc>
                        <a:spcBef>
                          <a:spcPts val="0"/>
                        </a:spcBef>
                        <a:spcAft>
                          <a:spcPts val="0"/>
                        </a:spcAft>
                        <a:buClr>
                          <a:srgbClr val="000000"/>
                        </a:buClr>
                        <a:buSzPts val="200"/>
                        <a:buFont typeface="Arial"/>
                        <a:buNone/>
                      </a:pP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600" u="none" cap="none" strike="noStrike">
                          <a:latin typeface="Helvetica Neue Light"/>
                          <a:ea typeface="Helvetica Neue Light"/>
                          <a:cs typeface="Helvetica Neue Light"/>
                          <a:sym typeface="Helvetica Neue Light"/>
                        </a:rPr>
                        <a:t>en la p</a:t>
                      </a:r>
                      <a:r>
                        <a:rPr lang="en-GB" sz="1600">
                          <a:latin typeface="Helvetica Neue Light"/>
                          <a:ea typeface="Helvetica Neue Light"/>
                          <a:cs typeface="Helvetica Neue Light"/>
                          <a:sym typeface="Helvetica Neue Light"/>
                        </a:rPr>
                        <a:t>ágina principal de tu proyecto, </a:t>
                      </a:r>
                      <a:r>
                        <a:rPr lang="en-GB" sz="1600">
                          <a:solidFill>
                            <a:schemeClr val="dk1"/>
                          </a:solidFill>
                          <a:latin typeface="Helvetica Neue Light"/>
                          <a:ea typeface="Helvetica Neue Light"/>
                          <a:cs typeface="Helvetica Neue Light"/>
                          <a:sym typeface="Helvetica Neue Light"/>
                        </a:rPr>
                        <a:t>aplica las diferentes funcionalidades vistas del framework Bootstrap. </a:t>
                      </a:r>
                      <a:endParaRPr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67" name="Google Shape;667;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68" name="Google Shape;668;p85"/>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72" name="Shape 672"/>
        <p:cNvGrpSpPr/>
        <p:nvPr/>
      </p:nvGrpSpPr>
      <p:grpSpPr>
        <a:xfrm>
          <a:off x="0" y="0"/>
          <a:ext cx="0" cy="0"/>
          <a:chOff x="0" y="0"/>
          <a:chExt cx="0" cy="0"/>
        </a:xfrm>
      </p:grpSpPr>
      <p:sp>
        <p:nvSpPr>
          <p:cNvPr id="673" name="Google Shape;673;p86"/>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¿QUIERES SABER MÁS? TE DEJAMOS MATERIAL AMPLIADO DE LA CLASE</a:t>
            </a:r>
            <a:endParaRPr b="0" i="1" sz="3600" u="none" cap="none" strike="noStrike">
              <a:solidFill>
                <a:srgbClr val="000000"/>
              </a:solidFill>
              <a:latin typeface="Anton"/>
              <a:ea typeface="Anton"/>
              <a:cs typeface="Anton"/>
              <a:sym typeface="Anton"/>
            </a:endParaRPr>
          </a:p>
        </p:txBody>
      </p:sp>
      <p:pic>
        <p:nvPicPr>
          <p:cNvPr id="674" name="Google Shape;674;p86"/>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675" name="Google Shape;675;p8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7"/>
          <p:cNvSpPr txBox="1"/>
          <p:nvPr/>
        </p:nvSpPr>
        <p:spPr>
          <a:xfrm>
            <a:off x="23973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3CEFAB"/>
              </a:buClr>
              <a:buSzPts val="1800"/>
              <a:buFont typeface="Arial"/>
              <a:buChar char="●"/>
            </a:pPr>
            <a:r>
              <a:rPr lang="en-GB" sz="1800" u="sng">
                <a:solidFill>
                  <a:schemeClr val="hlink"/>
                </a:solidFill>
                <a:latin typeface="Helvetica Neue Light"/>
                <a:ea typeface="Helvetica Neue Light"/>
                <a:cs typeface="Helvetica Neue Light"/>
                <a:sym typeface="Helvetica Neue Light"/>
                <a:hlinkClick r:id="rId3"/>
              </a:rPr>
              <a:t>Más funcionalidades y ejemplos</a:t>
            </a:r>
            <a:r>
              <a:rPr b="0" i="0" lang="en-GB" sz="1800" u="none" cap="none" strike="noStrike">
                <a:solidFill>
                  <a:schemeClr val="dk1"/>
                </a:solidFill>
                <a:latin typeface="Helvetica Neue Light"/>
                <a:ea typeface="Helvetica Neue Light"/>
                <a:cs typeface="Helvetica Neue Light"/>
                <a:sym typeface="Helvetica Neue Light"/>
              </a:rPr>
              <a:t> | </a:t>
            </a:r>
            <a:r>
              <a:rPr b="1" i="1" lang="en-GB" sz="1800">
                <a:solidFill>
                  <a:schemeClr val="dk1"/>
                </a:solidFill>
                <a:latin typeface="Helvetica Neue"/>
                <a:ea typeface="Helvetica Neue"/>
                <a:cs typeface="Helvetica Neue"/>
                <a:sym typeface="Helvetica Neue"/>
              </a:rPr>
              <a:t>w3schools.com</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681" name="Google Shape;681;p8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682" name="Google Shape;682;p87"/>
          <p:cNvPicPr preferRelativeResize="0"/>
          <p:nvPr/>
        </p:nvPicPr>
        <p:blipFill rotWithShape="1">
          <a:blip r:embed="rId5">
            <a:alphaModFix/>
          </a:blip>
          <a:srcRect b="0" l="0" r="0" t="0"/>
          <a:stretch/>
        </p:blipFill>
        <p:spPr>
          <a:xfrm>
            <a:off x="7411525" y="127700"/>
            <a:ext cx="1634174" cy="639850"/>
          </a:xfrm>
          <a:prstGeom prst="rect">
            <a:avLst/>
          </a:prstGeom>
          <a:noFill/>
          <a:ln>
            <a:noFill/>
          </a:ln>
        </p:spPr>
      </p:pic>
      <p:sp>
        <p:nvSpPr>
          <p:cNvPr id="683" name="Google Shape;683;p87"/>
          <p:cNvSpPr/>
          <p:nvPr/>
        </p:nvSpPr>
        <p:spPr>
          <a:xfrm>
            <a:off x="11116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87"/>
          <p:cNvPicPr preferRelativeResize="0"/>
          <p:nvPr/>
        </p:nvPicPr>
        <p:blipFill rotWithShape="1">
          <a:blip r:embed="rId6">
            <a:alphaModFix/>
          </a:blip>
          <a:srcRect b="0" l="0" r="0" t="0"/>
          <a:stretch/>
        </p:blipFill>
        <p:spPr>
          <a:xfrm>
            <a:off x="1374334" y="1997140"/>
            <a:ext cx="545131" cy="54513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8" name="Shape 688"/>
        <p:cNvGrpSpPr/>
        <p:nvPr/>
      </p:nvGrpSpPr>
      <p:grpSpPr>
        <a:xfrm>
          <a:off x="0" y="0"/>
          <a:ext cx="0" cy="0"/>
          <a:chOff x="0" y="0"/>
          <a:chExt cx="0" cy="0"/>
        </a:xfrm>
      </p:grpSpPr>
      <p:sp>
        <p:nvSpPr>
          <p:cNvPr id="689" name="Google Shape;689;p8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690" name="Google Shape;690;p88"/>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4" name="Shape 694"/>
        <p:cNvGrpSpPr/>
        <p:nvPr/>
      </p:nvGrpSpPr>
      <p:grpSpPr>
        <a:xfrm>
          <a:off x="0" y="0"/>
          <a:ext cx="0" cy="0"/>
          <a:chOff x="0" y="0"/>
          <a:chExt cx="0" cy="0"/>
        </a:xfrm>
      </p:grpSpPr>
      <p:sp>
        <p:nvSpPr>
          <p:cNvPr id="695" name="Google Shape;695;p89"/>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96" name="Google Shape;696;p89"/>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Framework.</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Funcionalidades de Bootstrap.</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0" name="Shape 700"/>
        <p:cNvGrpSpPr/>
        <p:nvPr/>
      </p:nvGrpSpPr>
      <p:grpSpPr>
        <a:xfrm>
          <a:off x="0" y="0"/>
          <a:ext cx="0" cy="0"/>
          <a:chOff x="0" y="0"/>
          <a:chExt cx="0" cy="0"/>
        </a:xfrm>
      </p:grpSpPr>
      <p:sp>
        <p:nvSpPr>
          <p:cNvPr id="701" name="Google Shape;701;p90"/>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02" name="Google Shape;702;p90"/>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3" name="Shape 143"/>
        <p:cNvGrpSpPr/>
        <p:nvPr/>
      </p:nvGrpSpPr>
      <p:grpSpPr>
        <a:xfrm>
          <a:off x="0" y="0"/>
          <a:ext cx="0" cy="0"/>
          <a:chOff x="0" y="0"/>
          <a:chExt cx="0" cy="0"/>
        </a:xfrm>
      </p:grpSpPr>
      <p:sp>
        <p:nvSpPr>
          <p:cNvPr id="144" name="Google Shape;144;p3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45" name="Google Shape;145;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3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9</a:t>
            </a:r>
            <a:endParaRPr i="1" sz="2000">
              <a:latin typeface="Anton"/>
              <a:ea typeface="Anton"/>
              <a:cs typeface="Anton"/>
              <a:sym typeface="Anton"/>
            </a:endParaRPr>
          </a:p>
        </p:txBody>
      </p:sp>
      <p:pic>
        <p:nvPicPr>
          <p:cNvPr id="151" name="Google Shape;151;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52" name="Google Shape;152;p3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153" name="Google Shape;153;p32"/>
          <p:cNvCxnSpPr/>
          <p:nvPr/>
        </p:nvCxnSpPr>
        <p:spPr>
          <a:xfrm>
            <a:off x="1353025" y="1241766"/>
            <a:ext cx="0" cy="453000"/>
          </a:xfrm>
          <a:prstGeom prst="straightConnector1">
            <a:avLst/>
          </a:prstGeom>
          <a:noFill/>
          <a:ln cap="flat" cmpd="sng" w="9525">
            <a:solidFill>
              <a:srgbClr val="CCCCCC"/>
            </a:solidFill>
            <a:prstDash val="solid"/>
            <a:round/>
            <a:headEnd len="med" w="med" type="oval"/>
            <a:tailEnd len="med" w="med" type="oval"/>
          </a:ln>
        </p:spPr>
      </p:cxnSp>
      <p:sp>
        <p:nvSpPr>
          <p:cNvPr id="154" name="Google Shape;154;p32"/>
          <p:cNvSpPr/>
          <p:nvPr/>
        </p:nvSpPr>
        <p:spPr>
          <a:xfrm>
            <a:off x="618500" y="6195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Librerías y frameworks</a:t>
            </a:r>
            <a:endParaRPr b="0" i="0" sz="1100" u="none" cap="none" strike="noStrike">
              <a:solidFill>
                <a:srgbClr val="FFFFFF"/>
              </a:solidFill>
              <a:latin typeface="Helvetica Neue"/>
              <a:ea typeface="Helvetica Neue"/>
              <a:cs typeface="Helvetica Neue"/>
              <a:sym typeface="Helvetica Neue"/>
            </a:endParaRPr>
          </a:p>
        </p:txBody>
      </p:sp>
      <p:sp>
        <p:nvSpPr>
          <p:cNvPr id="155" name="Google Shape;155;p32"/>
          <p:cNvSpPr/>
          <p:nvPr/>
        </p:nvSpPr>
        <p:spPr>
          <a:xfrm>
            <a:off x="618500" y="1697913"/>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Bootstrap</a:t>
            </a:r>
            <a:endParaRPr sz="1100">
              <a:solidFill>
                <a:srgbClr val="FFFFFF"/>
              </a:solidFill>
              <a:latin typeface="Helvetica Neue"/>
              <a:ea typeface="Helvetica Neue"/>
              <a:cs typeface="Helvetica Neue"/>
              <a:sym typeface="Helvetica Neue"/>
            </a:endParaRPr>
          </a:p>
        </p:txBody>
      </p:sp>
      <p:cxnSp>
        <p:nvCxnSpPr>
          <p:cNvPr id="156" name="Google Shape;156;p32"/>
          <p:cNvCxnSpPr/>
          <p:nvPr/>
        </p:nvCxnSpPr>
        <p:spPr>
          <a:xfrm>
            <a:off x="2071400" y="928863"/>
            <a:ext cx="958200" cy="0"/>
          </a:xfrm>
          <a:prstGeom prst="straightConnector1">
            <a:avLst/>
          </a:prstGeom>
          <a:noFill/>
          <a:ln cap="flat" cmpd="sng" w="9525">
            <a:solidFill>
              <a:srgbClr val="CCCCCC"/>
            </a:solidFill>
            <a:prstDash val="solid"/>
            <a:round/>
            <a:headEnd len="med" w="med" type="oval"/>
            <a:tailEnd len="med" w="med" type="oval"/>
          </a:ln>
        </p:spPr>
      </p:cxnSp>
      <p:sp>
        <p:nvSpPr>
          <p:cNvPr id="157" name="Google Shape;157;p32"/>
          <p:cNvSpPr/>
          <p:nvPr/>
        </p:nvSpPr>
        <p:spPr>
          <a:xfrm>
            <a:off x="3007200" y="681373"/>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una librería?</a:t>
            </a:r>
            <a:endParaRPr b="0" i="0" sz="1100" u="none" cap="none" strike="noStrike">
              <a:solidFill>
                <a:srgbClr val="222222"/>
              </a:solidFill>
              <a:latin typeface="Helvetica Neue"/>
              <a:ea typeface="Helvetica Neue"/>
              <a:cs typeface="Helvetica Neue"/>
              <a:sym typeface="Helvetica Neue"/>
            </a:endParaRPr>
          </a:p>
        </p:txBody>
      </p:sp>
      <p:cxnSp>
        <p:nvCxnSpPr>
          <p:cNvPr id="158" name="Google Shape;158;p32"/>
          <p:cNvCxnSpPr/>
          <p:nvPr/>
        </p:nvCxnSpPr>
        <p:spPr>
          <a:xfrm>
            <a:off x="2157414" y="9214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9" name="Google Shape;159;p32"/>
          <p:cNvSpPr/>
          <p:nvPr/>
        </p:nvSpPr>
        <p:spPr>
          <a:xfrm>
            <a:off x="3007200" y="1163349"/>
            <a:ext cx="1373100" cy="389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 un framework? </a:t>
            </a:r>
            <a:endParaRPr b="0" i="0" sz="1100" u="none" cap="none" strike="noStrike">
              <a:solidFill>
                <a:srgbClr val="222222"/>
              </a:solidFill>
              <a:latin typeface="Helvetica Neue"/>
              <a:ea typeface="Helvetica Neue"/>
              <a:cs typeface="Helvetica Neue"/>
              <a:sym typeface="Helvetica Neue"/>
            </a:endParaRPr>
          </a:p>
        </p:txBody>
      </p:sp>
      <p:cxnSp>
        <p:nvCxnSpPr>
          <p:cNvPr id="160" name="Google Shape;160;p32"/>
          <p:cNvCxnSpPr/>
          <p:nvPr/>
        </p:nvCxnSpPr>
        <p:spPr>
          <a:xfrm>
            <a:off x="2071388" y="1977400"/>
            <a:ext cx="958200" cy="0"/>
          </a:xfrm>
          <a:prstGeom prst="straightConnector1">
            <a:avLst/>
          </a:prstGeom>
          <a:noFill/>
          <a:ln cap="flat" cmpd="sng" w="9525">
            <a:solidFill>
              <a:srgbClr val="CCCCCC"/>
            </a:solidFill>
            <a:prstDash val="solid"/>
            <a:round/>
            <a:headEnd len="med" w="med" type="oval"/>
            <a:tailEnd len="med" w="med" type="oval"/>
          </a:ln>
        </p:spPr>
      </p:cxnSp>
      <p:sp>
        <p:nvSpPr>
          <p:cNvPr id="161" name="Google Shape;161;p32"/>
          <p:cNvSpPr/>
          <p:nvPr/>
        </p:nvSpPr>
        <p:spPr>
          <a:xfrm>
            <a:off x="3007195" y="182052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¿Cómo funciona?</a:t>
            </a:r>
            <a:endParaRPr b="0" i="0" sz="1100" u="none" cap="none" strike="noStrike">
              <a:solidFill>
                <a:srgbClr val="222222"/>
              </a:solidFill>
              <a:latin typeface="Helvetica Neue"/>
              <a:ea typeface="Helvetica Neue"/>
              <a:cs typeface="Helvetica Neue"/>
              <a:sym typeface="Helvetica Neue"/>
            </a:endParaRPr>
          </a:p>
        </p:txBody>
      </p:sp>
      <p:cxnSp>
        <p:nvCxnSpPr>
          <p:cNvPr id="162" name="Google Shape;162;p32"/>
          <p:cNvCxnSpPr/>
          <p:nvPr/>
        </p:nvCxnSpPr>
        <p:spPr>
          <a:xfrm>
            <a:off x="2157401" y="1969980"/>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3" name="Google Shape;163;p32"/>
          <p:cNvSpPr/>
          <p:nvPr/>
        </p:nvSpPr>
        <p:spPr>
          <a:xfrm>
            <a:off x="3007195" y="2211891"/>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164" name="Google Shape;164;p32"/>
          <p:cNvCxnSpPr>
            <a:endCxn id="165" idx="1"/>
          </p:cNvCxnSpPr>
          <p:nvPr/>
        </p:nvCxnSpPr>
        <p:spPr>
          <a:xfrm>
            <a:off x="2161607" y="1964264"/>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5" name="Google Shape;165;p32"/>
          <p:cNvSpPr/>
          <p:nvPr/>
        </p:nvSpPr>
        <p:spPr>
          <a:xfrm>
            <a:off x="3016907" y="2603264"/>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Instalación</a:t>
            </a:r>
            <a:endParaRPr b="0" i="0" sz="1100" u="none" cap="none" strike="noStrike">
              <a:solidFill>
                <a:srgbClr val="222222"/>
              </a:solidFill>
              <a:latin typeface="Helvetica Neue"/>
              <a:ea typeface="Helvetica Neue"/>
              <a:cs typeface="Helvetica Neue"/>
              <a:sym typeface="Helvetica Neue"/>
            </a:endParaRPr>
          </a:p>
        </p:txBody>
      </p:sp>
      <p:cxnSp>
        <p:nvCxnSpPr>
          <p:cNvPr id="166" name="Google Shape;166;p32"/>
          <p:cNvCxnSpPr/>
          <p:nvPr/>
        </p:nvCxnSpPr>
        <p:spPr>
          <a:xfrm>
            <a:off x="4372225" y="2368775"/>
            <a:ext cx="958200" cy="0"/>
          </a:xfrm>
          <a:prstGeom prst="straightConnector1">
            <a:avLst/>
          </a:prstGeom>
          <a:noFill/>
          <a:ln cap="flat" cmpd="sng" w="9525">
            <a:solidFill>
              <a:srgbClr val="CCCCCC"/>
            </a:solidFill>
            <a:prstDash val="solid"/>
            <a:round/>
            <a:headEnd len="med" w="med" type="oval"/>
            <a:tailEnd len="med" w="med" type="oval"/>
          </a:ln>
        </p:spPr>
      </p:cxnSp>
      <p:sp>
        <p:nvSpPr>
          <p:cNvPr id="167" name="Google Shape;167;p32"/>
          <p:cNvSpPr/>
          <p:nvPr/>
        </p:nvSpPr>
        <p:spPr>
          <a:xfrm>
            <a:off x="5308033" y="221189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Ventajas</a:t>
            </a:r>
            <a:endParaRPr b="0" i="0" sz="1100" u="none" cap="none" strike="noStrike">
              <a:solidFill>
                <a:srgbClr val="222222"/>
              </a:solidFill>
              <a:latin typeface="Helvetica Neue"/>
              <a:ea typeface="Helvetica Neue"/>
              <a:cs typeface="Helvetica Neue"/>
              <a:sym typeface="Helvetica Neue"/>
            </a:endParaRPr>
          </a:p>
        </p:txBody>
      </p:sp>
      <p:cxnSp>
        <p:nvCxnSpPr>
          <p:cNvPr id="168" name="Google Shape;168;p32"/>
          <p:cNvCxnSpPr/>
          <p:nvPr/>
        </p:nvCxnSpPr>
        <p:spPr>
          <a:xfrm>
            <a:off x="4458239" y="2361355"/>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9" name="Google Shape;169;p32"/>
          <p:cNvSpPr/>
          <p:nvPr/>
        </p:nvSpPr>
        <p:spPr>
          <a:xfrm>
            <a:off x="5308033" y="2603266"/>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Desventajas</a:t>
            </a:r>
            <a:endParaRPr b="0" i="0" sz="1100" u="none" cap="none" strike="noStrike">
              <a:solidFill>
                <a:srgbClr val="222222"/>
              </a:solidFill>
              <a:latin typeface="Helvetica Neue"/>
              <a:ea typeface="Helvetica Neue"/>
              <a:cs typeface="Helvetica Neue"/>
              <a:sym typeface="Helvetica Neue"/>
            </a:endParaRPr>
          </a:p>
        </p:txBody>
      </p:sp>
      <p:cxnSp>
        <p:nvCxnSpPr>
          <p:cNvPr id="170" name="Google Shape;170;p32"/>
          <p:cNvCxnSpPr/>
          <p:nvPr/>
        </p:nvCxnSpPr>
        <p:spPr>
          <a:xfrm>
            <a:off x="1358425" y="2314841"/>
            <a:ext cx="0" cy="467400"/>
          </a:xfrm>
          <a:prstGeom prst="straightConnector1">
            <a:avLst/>
          </a:prstGeom>
          <a:noFill/>
          <a:ln cap="flat" cmpd="sng" w="9525">
            <a:solidFill>
              <a:srgbClr val="CCCCCC"/>
            </a:solidFill>
            <a:prstDash val="solid"/>
            <a:round/>
            <a:headEnd len="med" w="med" type="oval"/>
            <a:tailEnd len="med" w="med" type="oval"/>
          </a:ln>
        </p:spPr>
      </p:cxnSp>
      <p:sp>
        <p:nvSpPr>
          <p:cNvPr id="171" name="Google Shape;171;p32"/>
          <p:cNvSpPr/>
          <p:nvPr/>
        </p:nvSpPr>
        <p:spPr>
          <a:xfrm>
            <a:off x="618500" y="28096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Estructura de Boostrap</a:t>
            </a:r>
            <a:endParaRPr sz="1100">
              <a:solidFill>
                <a:srgbClr val="FFFFFF"/>
              </a:solidFill>
              <a:latin typeface="Helvetica Neue"/>
              <a:ea typeface="Helvetica Neue"/>
              <a:cs typeface="Helvetica Neue"/>
              <a:sym typeface="Helvetica Neue"/>
            </a:endParaRPr>
          </a:p>
        </p:txBody>
      </p:sp>
      <p:cxnSp>
        <p:nvCxnSpPr>
          <p:cNvPr id="172" name="Google Shape;172;p32"/>
          <p:cNvCxnSpPr/>
          <p:nvPr/>
        </p:nvCxnSpPr>
        <p:spPr>
          <a:xfrm>
            <a:off x="2087550" y="5315338"/>
            <a:ext cx="958200" cy="0"/>
          </a:xfrm>
          <a:prstGeom prst="straightConnector1">
            <a:avLst/>
          </a:prstGeom>
          <a:noFill/>
          <a:ln cap="flat" cmpd="sng" w="9525">
            <a:solidFill>
              <a:srgbClr val="CCCCCC"/>
            </a:solidFill>
            <a:prstDash val="solid"/>
            <a:round/>
            <a:headEnd len="med" w="med" type="oval"/>
            <a:tailEnd len="med" w="med" type="oval"/>
          </a:ln>
        </p:spPr>
      </p:cxnSp>
      <p:cxnSp>
        <p:nvCxnSpPr>
          <p:cNvPr id="173" name="Google Shape;173;p32"/>
          <p:cNvCxnSpPr/>
          <p:nvPr/>
        </p:nvCxnSpPr>
        <p:spPr>
          <a:xfrm>
            <a:off x="2071388" y="3133763"/>
            <a:ext cx="958200" cy="0"/>
          </a:xfrm>
          <a:prstGeom prst="straightConnector1">
            <a:avLst/>
          </a:prstGeom>
          <a:noFill/>
          <a:ln cap="flat" cmpd="sng" w="9525">
            <a:solidFill>
              <a:srgbClr val="CCCCCC"/>
            </a:solidFill>
            <a:prstDash val="solid"/>
            <a:round/>
            <a:headEnd len="med" w="med" type="oval"/>
            <a:tailEnd len="med" w="med" type="oval"/>
          </a:ln>
        </p:spPr>
      </p:cxnSp>
      <p:sp>
        <p:nvSpPr>
          <p:cNvPr id="174" name="Google Shape;174;p32"/>
          <p:cNvSpPr/>
          <p:nvPr/>
        </p:nvSpPr>
        <p:spPr>
          <a:xfrm>
            <a:off x="3007195" y="2976884"/>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Tipografía</a:t>
            </a:r>
            <a:endParaRPr b="0" i="0" sz="1100" u="none" cap="none" strike="noStrike">
              <a:solidFill>
                <a:srgbClr val="222222"/>
              </a:solidFill>
              <a:latin typeface="Helvetica Neue"/>
              <a:ea typeface="Helvetica Neue"/>
              <a:cs typeface="Helvetica Neue"/>
              <a:sym typeface="Helvetica Neue"/>
            </a:endParaRPr>
          </a:p>
        </p:txBody>
      </p:sp>
      <p:cxnSp>
        <p:nvCxnSpPr>
          <p:cNvPr id="175" name="Google Shape;175;p32"/>
          <p:cNvCxnSpPr/>
          <p:nvPr/>
        </p:nvCxnSpPr>
        <p:spPr>
          <a:xfrm>
            <a:off x="2157401" y="3126343"/>
            <a:ext cx="849600" cy="389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6" name="Google Shape;176;p32"/>
          <p:cNvSpPr/>
          <p:nvPr/>
        </p:nvSpPr>
        <p:spPr>
          <a:xfrm>
            <a:off x="3007195" y="3368253"/>
            <a:ext cx="13731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Contenedores</a:t>
            </a:r>
            <a:endParaRPr b="0" i="0" sz="1100" u="none" cap="none" strike="noStrike">
              <a:solidFill>
                <a:srgbClr val="222222"/>
              </a:solidFill>
              <a:latin typeface="Helvetica Neue"/>
              <a:ea typeface="Helvetica Neue"/>
              <a:cs typeface="Helvetica Neue"/>
              <a:sym typeface="Helvetica Neue"/>
            </a:endParaRPr>
          </a:p>
        </p:txBody>
      </p:sp>
      <p:cxnSp>
        <p:nvCxnSpPr>
          <p:cNvPr id="177" name="Google Shape;177;p32"/>
          <p:cNvCxnSpPr>
            <a:endCxn id="178" idx="1"/>
          </p:cNvCxnSpPr>
          <p:nvPr/>
        </p:nvCxnSpPr>
        <p:spPr>
          <a:xfrm>
            <a:off x="2161607" y="3120626"/>
            <a:ext cx="855300" cy="7884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78" name="Google Shape;178;p32"/>
          <p:cNvSpPr/>
          <p:nvPr/>
        </p:nvSpPr>
        <p:spPr>
          <a:xfrm>
            <a:off x="3016907" y="3759626"/>
            <a:ext cx="1361700" cy="2988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Sistema de grillas</a:t>
            </a:r>
            <a:endParaRPr b="0" i="0" sz="1100" u="none" cap="none" strike="noStrike">
              <a:solidFill>
                <a:srgbClr val="222222"/>
              </a:solidFill>
              <a:latin typeface="Helvetica Neue"/>
              <a:ea typeface="Helvetica Neue"/>
              <a:cs typeface="Helvetica Neue"/>
              <a:sym typeface="Helvetica Neue"/>
            </a:endParaRPr>
          </a:p>
        </p:txBody>
      </p:sp>
      <p:cxnSp>
        <p:nvCxnSpPr>
          <p:cNvPr id="179" name="Google Shape;179;p32"/>
          <p:cNvCxnSpPr>
            <a:stCxn id="171" idx="2"/>
          </p:cNvCxnSpPr>
          <p:nvPr/>
        </p:nvCxnSpPr>
        <p:spPr>
          <a:xfrm>
            <a:off x="1344950" y="3412075"/>
            <a:ext cx="0" cy="853800"/>
          </a:xfrm>
          <a:prstGeom prst="straightConnector1">
            <a:avLst/>
          </a:prstGeom>
          <a:noFill/>
          <a:ln cap="flat" cmpd="sng" w="9525">
            <a:solidFill>
              <a:srgbClr val="CCCCCC"/>
            </a:solidFill>
            <a:prstDash val="solid"/>
            <a:round/>
            <a:headEnd len="med" w="med" type="oval"/>
            <a:tailEnd len="med" w="med" type="oval"/>
          </a:ln>
        </p:spPr>
      </p:cxnSp>
      <p:sp>
        <p:nvSpPr>
          <p:cNvPr id="180" name="Google Shape;180;p32"/>
          <p:cNvSpPr/>
          <p:nvPr/>
        </p:nvSpPr>
        <p:spPr>
          <a:xfrm>
            <a:off x="618500" y="42901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Componentes de Boostrap</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33"/>
          <p:cNvSpPr/>
          <p:nvPr/>
        </p:nvSpPr>
        <p:spPr>
          <a:xfrm>
            <a:off x="3609600" y="1202750"/>
            <a:ext cx="2157900" cy="31758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87" name="Google Shape;187;p3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3"/>
          <p:cNvSpPr txBox="1"/>
          <p:nvPr/>
        </p:nvSpPr>
        <p:spPr>
          <a:xfrm>
            <a:off x="14047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cxnSp>
        <p:nvCxnSpPr>
          <p:cNvPr id="189" name="Google Shape;189;p3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0" name="Google Shape;190;p3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91" name="Google Shape;191;p3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2" name="Google Shape;192;p3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3" name="Google Shape;193;p3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94" name="Google Shape;194;p33"/>
          <p:cNvSpPr/>
          <p:nvPr/>
        </p:nvSpPr>
        <p:spPr>
          <a:xfrm>
            <a:off x="1208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3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7" name="Google Shape;197;p3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98" name="Google Shape;198;p3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9" name="Google Shape;199;p3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00" name="Google Shape;200;p3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3"/>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3"/>
          <p:cNvSpPr txBox="1"/>
          <p:nvPr/>
        </p:nvSpPr>
        <p:spPr>
          <a:xfrm>
            <a:off x="39406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cxnSp>
        <p:nvCxnSpPr>
          <p:cNvPr id="203" name="Google Shape;203;p3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04" name="Google Shape;204;p3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5" name="Google Shape;205;p3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6" name="Google Shape;206;p3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07" name="Google Shape;207;p3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08" name="Google Shape;208;p3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09" name="Google Shape;209;p33"/>
          <p:cNvSpPr txBox="1"/>
          <p:nvPr/>
        </p:nvSpPr>
        <p:spPr>
          <a:xfrm>
            <a:off x="1420225" y="1776350"/>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Animaciones, transformaciones y transiciones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0" name="Google Shape;210;p33"/>
          <p:cNvSpPr txBox="1"/>
          <p:nvPr/>
        </p:nvSpPr>
        <p:spPr>
          <a:xfrm>
            <a:off x="1832200" y="2446263"/>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1" name="Google Shape;211;p33"/>
          <p:cNvPicPr preferRelativeResize="0"/>
          <p:nvPr/>
        </p:nvPicPr>
        <p:blipFill rotWithShape="1">
          <a:blip r:embed="rId5">
            <a:alphaModFix/>
          </a:blip>
          <a:srcRect b="0" l="0" r="0" t="0"/>
          <a:stretch/>
        </p:blipFill>
        <p:spPr>
          <a:xfrm>
            <a:off x="1496400" y="2465688"/>
            <a:ext cx="365625" cy="365625"/>
          </a:xfrm>
          <a:prstGeom prst="rect">
            <a:avLst/>
          </a:prstGeom>
          <a:noFill/>
          <a:ln>
            <a:noFill/>
          </a:ln>
        </p:spPr>
      </p:pic>
      <p:sp>
        <p:nvSpPr>
          <p:cNvPr id="212" name="Google Shape;212;p33"/>
          <p:cNvSpPr txBox="1"/>
          <p:nvPr/>
        </p:nvSpPr>
        <p:spPr>
          <a:xfrm>
            <a:off x="1882888" y="3003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TRANSFORMACIONES Y ANIMACIONES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3" name="Google Shape;213;p33"/>
          <p:cNvPicPr preferRelativeResize="0"/>
          <p:nvPr/>
        </p:nvPicPr>
        <p:blipFill rotWithShape="1">
          <a:blip r:embed="rId6">
            <a:alphaModFix/>
          </a:blip>
          <a:srcRect b="0" l="0" r="0" t="0"/>
          <a:stretch/>
        </p:blipFill>
        <p:spPr>
          <a:xfrm>
            <a:off x="1575738" y="3000638"/>
            <a:ext cx="307150" cy="307150"/>
          </a:xfrm>
          <a:prstGeom prst="rect">
            <a:avLst/>
          </a:prstGeom>
          <a:noFill/>
          <a:ln>
            <a:noFill/>
          </a:ln>
        </p:spPr>
      </p:pic>
      <p:sp>
        <p:nvSpPr>
          <p:cNvPr id="214" name="Google Shape;214;p33"/>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10</a:t>
            </a:r>
            <a:endParaRPr b="0" i="0" sz="1400" u="none" cap="none" strike="noStrike">
              <a:solidFill>
                <a:srgbClr val="000000"/>
              </a:solidFill>
              <a:latin typeface="Helvetica Neue"/>
              <a:ea typeface="Helvetica Neue"/>
              <a:cs typeface="Helvetica Neue"/>
              <a:sym typeface="Helvetica Neue"/>
            </a:endParaRPr>
          </a:p>
        </p:txBody>
      </p:sp>
      <p:sp>
        <p:nvSpPr>
          <p:cNvPr id="215" name="Google Shape;215;p33"/>
          <p:cNvSpPr txBox="1"/>
          <p:nvPr/>
        </p:nvSpPr>
        <p:spPr>
          <a:xfrm>
            <a:off x="37356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Frameworks CSS + Bootstrap</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6" name="Google Shape;216;p33"/>
          <p:cNvSpPr txBox="1"/>
          <p:nvPr/>
        </p:nvSpPr>
        <p:spPr>
          <a:xfrm>
            <a:off x="41475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17" name="Google Shape;217;p33"/>
          <p:cNvPicPr preferRelativeResize="0"/>
          <p:nvPr/>
        </p:nvPicPr>
        <p:blipFill rotWithShape="1">
          <a:blip r:embed="rId5">
            <a:alphaModFix/>
          </a:blip>
          <a:srcRect b="0" l="0" r="0" t="0"/>
          <a:stretch/>
        </p:blipFill>
        <p:spPr>
          <a:xfrm>
            <a:off x="3811775" y="2450300"/>
            <a:ext cx="365625" cy="365625"/>
          </a:xfrm>
          <a:prstGeom prst="rect">
            <a:avLst/>
          </a:prstGeom>
          <a:noFill/>
          <a:ln>
            <a:noFill/>
          </a:ln>
        </p:spPr>
      </p:pic>
      <p:sp>
        <p:nvSpPr>
          <p:cNvPr id="218" name="Google Shape;218;p33"/>
          <p:cNvSpPr txBox="1"/>
          <p:nvPr/>
        </p:nvSpPr>
        <p:spPr>
          <a:xfrm>
            <a:off x="4198263" y="29879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APLICANDO BOOTSTRAP</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19" name="Google Shape;219;p33"/>
          <p:cNvPicPr preferRelativeResize="0"/>
          <p:nvPr/>
        </p:nvPicPr>
        <p:blipFill rotWithShape="1">
          <a:blip r:embed="rId6">
            <a:alphaModFix/>
          </a:blip>
          <a:srcRect b="0" l="0" r="0" t="0"/>
          <a:stretch/>
        </p:blipFill>
        <p:spPr>
          <a:xfrm>
            <a:off x="3891113" y="2985250"/>
            <a:ext cx="307150" cy="307150"/>
          </a:xfrm>
          <a:prstGeom prst="rect">
            <a:avLst/>
          </a:prstGeom>
          <a:noFill/>
          <a:ln>
            <a:noFill/>
          </a:ln>
        </p:spPr>
      </p:pic>
      <p:sp>
        <p:nvSpPr>
          <p:cNvPr id="220" name="Google Shape;220;p33"/>
          <p:cNvSpPr txBox="1"/>
          <p:nvPr/>
        </p:nvSpPr>
        <p:spPr>
          <a:xfrm>
            <a:off x="6174000" y="1760963"/>
            <a:ext cx="1905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1"/>
                </a:solidFill>
                <a:latin typeface="Helvetica Neue"/>
                <a:ea typeface="Helvetica Neue"/>
                <a:cs typeface="Helvetica Neue"/>
                <a:sym typeface="Helvetica Neue"/>
              </a:rPr>
              <a:t>Bootstrap + Themes</a:t>
            </a:r>
            <a:endParaRPr b="1" sz="11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sp>
        <p:nvSpPr>
          <p:cNvPr id="221" name="Google Shape;221;p33"/>
          <p:cNvSpPr txBox="1"/>
          <p:nvPr/>
        </p:nvSpPr>
        <p:spPr>
          <a:xfrm>
            <a:off x="6585975" y="2430875"/>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PRÁCTICAS DE LO VISTO EN CLASE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pic>
        <p:nvPicPr>
          <p:cNvPr id="222" name="Google Shape;222;p33"/>
          <p:cNvPicPr preferRelativeResize="0"/>
          <p:nvPr/>
        </p:nvPicPr>
        <p:blipFill rotWithShape="1">
          <a:blip r:embed="rId5">
            <a:alphaModFix/>
          </a:blip>
          <a:srcRect b="0" l="0" r="0" t="0"/>
          <a:stretch/>
        </p:blipFill>
        <p:spPr>
          <a:xfrm>
            <a:off x="6250175" y="2450300"/>
            <a:ext cx="365625" cy="365625"/>
          </a:xfrm>
          <a:prstGeom prst="rect">
            <a:avLst/>
          </a:prstGeom>
          <a:noFill/>
          <a:ln>
            <a:noFill/>
          </a:ln>
        </p:spPr>
      </p:pic>
      <p:pic>
        <p:nvPicPr>
          <p:cNvPr id="223" name="Google Shape;223;p33"/>
          <p:cNvPicPr preferRelativeResize="0"/>
          <p:nvPr/>
        </p:nvPicPr>
        <p:blipFill rotWithShape="1">
          <a:blip r:embed="rId7">
            <a:alphaModFix/>
          </a:blip>
          <a:srcRect b="0" l="0" r="0" t="0"/>
          <a:stretch/>
        </p:blipFill>
        <p:spPr>
          <a:xfrm>
            <a:off x="6318325" y="2952712"/>
            <a:ext cx="306000" cy="306000"/>
          </a:xfrm>
          <a:prstGeom prst="rect">
            <a:avLst/>
          </a:prstGeom>
          <a:noFill/>
          <a:ln>
            <a:noFill/>
          </a:ln>
        </p:spPr>
      </p:pic>
      <p:sp>
        <p:nvSpPr>
          <p:cNvPr id="224" name="Google Shape;224;p33"/>
          <p:cNvSpPr txBox="1"/>
          <p:nvPr/>
        </p:nvSpPr>
        <p:spPr>
          <a:xfrm>
            <a:off x="6636875" y="2963963"/>
            <a:ext cx="13413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BOOTSTRAP</a:t>
            </a:r>
            <a:endParaRPr b="0" i="0" sz="700" u="none" cap="none" strike="noStrike">
              <a:solidFill>
                <a:srgbClr val="000000"/>
              </a:solidFill>
              <a:latin typeface="Helvetica Neue"/>
              <a:ea typeface="Helvetica Neue"/>
              <a:cs typeface="Helvetica Neue"/>
              <a:sym typeface="Helvetica Neue"/>
            </a:endParaRPr>
          </a:p>
        </p:txBody>
      </p:sp>
      <p:sp>
        <p:nvSpPr>
          <p:cNvPr id="225" name="Google Shape;225;p33"/>
          <p:cNvSpPr txBox="1"/>
          <p:nvPr/>
        </p:nvSpPr>
        <p:spPr>
          <a:xfrm>
            <a:off x="6636663" y="33689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BOOTSTRAP CON JS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26" name="Google Shape;226;p33"/>
          <p:cNvPicPr preferRelativeResize="0"/>
          <p:nvPr/>
        </p:nvPicPr>
        <p:blipFill rotWithShape="1">
          <a:blip r:embed="rId6">
            <a:alphaModFix/>
          </a:blip>
          <a:srcRect b="0" l="0" r="0" t="0"/>
          <a:stretch/>
        </p:blipFill>
        <p:spPr>
          <a:xfrm>
            <a:off x="6329513" y="3366250"/>
            <a:ext cx="307150" cy="307150"/>
          </a:xfrm>
          <a:prstGeom prst="rect">
            <a:avLst/>
          </a:prstGeom>
          <a:noFill/>
          <a:ln>
            <a:noFill/>
          </a:ln>
        </p:spPr>
      </p:pic>
      <p:pic>
        <p:nvPicPr>
          <p:cNvPr id="227" name="Google Shape;227;p33"/>
          <p:cNvPicPr preferRelativeResize="0"/>
          <p:nvPr/>
        </p:nvPicPr>
        <p:blipFill rotWithShape="1">
          <a:blip r:embed="rId8">
            <a:alphaModFix/>
          </a:blip>
          <a:srcRect b="0" l="0" r="0" t="0"/>
          <a:stretch/>
        </p:blipFill>
        <p:spPr>
          <a:xfrm>
            <a:off x="1549988" y="3468662"/>
            <a:ext cx="306000" cy="306000"/>
          </a:xfrm>
          <a:prstGeom prst="rect">
            <a:avLst/>
          </a:prstGeom>
          <a:noFill/>
          <a:ln>
            <a:noFill/>
          </a:ln>
        </p:spPr>
      </p:pic>
      <p:sp>
        <p:nvSpPr>
          <p:cNvPr id="228" name="Google Shape;228;p33"/>
          <p:cNvSpPr txBox="1"/>
          <p:nvPr/>
        </p:nvSpPr>
        <p:spPr>
          <a:xfrm>
            <a:off x="1873663" y="3449238"/>
            <a:ext cx="1186500" cy="3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SEGUNDA ENTREGA DEL PROYECTO FINAL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